
<file path=[Content_Types].xml><?xml version="1.0" encoding="utf-8"?>
<Types xmlns="http://schemas.openxmlformats.org/package/2006/content-types"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2" r:id="rId7"/>
    <p:sldId id="273" r:id="rId8"/>
    <p:sldId id="261" r:id="rId9"/>
    <p:sldId id="274" r:id="rId10"/>
    <p:sldId id="275" r:id="rId11"/>
    <p:sldId id="263" r:id="rId12"/>
    <p:sldId id="264" r:id="rId13"/>
    <p:sldId id="265" r:id="rId14"/>
    <p:sldId id="266" r:id="rId15"/>
    <p:sldId id="267" r:id="rId16"/>
    <p:sldId id="268" r:id="rId17"/>
    <p:sldId id="279" r:id="rId18"/>
    <p:sldId id="280" r:id="rId19"/>
    <p:sldId id="269" r:id="rId20"/>
    <p:sldId id="270" r:id="rId21"/>
    <p:sldId id="272" r:id="rId22"/>
    <p:sldId id="271" r:id="rId23"/>
    <p:sldId id="276" r:id="rId24"/>
    <p:sldId id="278" r:id="rId25"/>
    <p:sldId id="277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3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84" y="5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CC40C9-6BB7-4C94-8C9C-C1BFDBF03554}" type="datetimeFigureOut">
              <a:rPr lang="en-US" smtClean="0"/>
              <a:t>11/7/25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6653CC-1BE8-4C79-A52C-C45A11BE3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275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288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577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114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978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946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686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823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996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770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232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836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urple and white logo&#10;&#10;Description automatically generated">
            <a:extLst>
              <a:ext uri="{FF2B5EF4-FFF2-40B4-BE49-F238E27FC236}">
                <a16:creationId xmlns:a16="http://schemas.microsoft.com/office/drawing/2014/main" id="{F42BD9A6-AD43-0EE5-C7C4-20D13B515DB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230188"/>
            <a:ext cx="600710" cy="59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382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60.png"/><Relationship Id="rId4" Type="http://schemas.openxmlformats.org/officeDocument/2006/relationships/image" Target="../media/image1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42595"/>
            <a:ext cx="12192000" cy="2015218"/>
          </a:xfrm>
        </p:spPr>
        <p:txBody>
          <a:bodyPr/>
          <a:lstStyle/>
          <a:p>
            <a:pPr algn="ctr"/>
            <a:r>
              <a:rPr lang="en-US" dirty="0"/>
              <a:t>Dynamic Programming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body" idx="1"/>
          </p:nvPr>
        </p:nvSpPr>
        <p:spPr>
          <a:xfrm>
            <a:off x="0" y="5434017"/>
            <a:ext cx="12192000" cy="1500187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Hongning Wang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CS@</a:t>
            </a:r>
            <a:r>
              <a:rPr lang="en-US" altLang="zh-CN" dirty="0">
                <a:solidFill>
                  <a:schemeClr val="tx1"/>
                </a:solidFill>
              </a:rPr>
              <a:t>THU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2" descr="Dynamic Programming MIT Course – paulvanderlaken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8347" y="1309351"/>
            <a:ext cx="6873636" cy="303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0657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Asynchronous Dynamic Programming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Prioritized sweeping</a:t>
            </a:r>
          </a:p>
          <a:p>
            <a:pPr lvl="1"/>
            <a:r>
              <a:rPr lang="en-US" dirty="0"/>
              <a:t>Bellman error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Start with state with the largest error</a:t>
            </a:r>
          </a:p>
          <a:p>
            <a:pPr lvl="1"/>
            <a:r>
              <a:rPr lang="en-US" dirty="0"/>
              <a:t>Then update the error of affected states</a:t>
            </a:r>
          </a:p>
          <a:p>
            <a:r>
              <a:rPr lang="en-US" dirty="0"/>
              <a:t> Real-time backup</a:t>
            </a:r>
          </a:p>
          <a:p>
            <a:pPr lvl="1"/>
            <a:r>
              <a:rPr lang="en-US" dirty="0"/>
              <a:t>Only update the states recently visited by the agent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10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341244" y="2652192"/>
                <a:ext cx="5149936" cy="7982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𝑉</m:t>
                          </m:r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  <m:sup/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  <m:nary>
                            <m:naryPr>
                              <m:chr m:val="∑"/>
                              <m:sup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sSup>
                                <m:s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m:rPr>
                                  <m:brk m:alnAt="7"/>
                                </m:rPr>
                                <a:rPr lang="en-US" sz="20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  <m:sup/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d>
                                <m:d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p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</m:d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  <m:d>
                                    <m:d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US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000" i="1">
                                              <a:latin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e>
                                        <m:sup>
                                          <m:r>
                                            <a:rPr lang="en-US" sz="2000" i="1">
                                              <a:latin typeface="Cambria Math" panose="02040503050406030204" pitchFamily="18" charset="0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</m:e>
                                  </m:d>
                                </m:e>
                              </m:d>
                            </m:e>
                          </m:nary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1244" y="2652192"/>
                <a:ext cx="5149936" cy="7982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1F62CEC5-F6F8-4A8E-6B6B-1420E37A7347}"/>
              </a:ext>
            </a:extLst>
          </p:cNvPr>
          <p:cNvSpPr txBox="1"/>
          <p:nvPr/>
        </p:nvSpPr>
        <p:spPr>
          <a:xfrm>
            <a:off x="9585789" y="4880225"/>
            <a:ext cx="1761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Will it ever stop?</a:t>
            </a:r>
          </a:p>
        </p:txBody>
      </p:sp>
    </p:spTree>
    <p:extLst>
      <p:ext uri="{BB962C8B-B14F-4D97-AF65-F5344CB8AC3E}">
        <p14:creationId xmlns:p14="http://schemas.microsoft.com/office/powerpoint/2010/main" val="1458428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thumb/8/8b/Sine_fixed_point.svg/2560px-Sine_fixed_point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855" y="2621612"/>
            <a:ext cx="5241925" cy="4193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Bellman expectation backup is a contraction mapping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Contraction mapping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where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∈(0,1)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E.g.,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8437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Bellman expectation backup is a contraction mapping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Bellman expectation backup operator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Γ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𝛾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It is a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dirty="0"/>
                  <a:t>-contraction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591964" y="3282084"/>
                <a:ext cx="797897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400">
                                      <a:latin typeface="Cambria Math" panose="02040503050406030204" pitchFamily="18" charset="0"/>
                                    </a:rPr>
                                    <m:t>Γ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</m:d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400">
                                      <a:latin typeface="Cambria Math" panose="02040503050406030204" pitchFamily="18" charset="0"/>
                                    </a:rPr>
                                    <m:t>Γ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𝑈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∞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‖"/>
                          <m:endChr m:val="‖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sub>
                              </m:s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  <m:sSubSup>
                                <m:sSub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sub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𝑠𝑠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sub>
                              </m:s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  <m:sSubSup>
                                <m:sSub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sub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𝑠𝑠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1964" y="3282084"/>
                <a:ext cx="7978979" cy="461665"/>
              </a:xfrm>
              <a:prstGeom prst="rect">
                <a:avLst/>
              </a:prstGeom>
              <a:blipFill>
                <a:blip r:embed="rId3"/>
                <a:stretch>
                  <a:fillRect b="-7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4091883" y="3818980"/>
                <a:ext cx="3392019" cy="6904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  <m:sSubSup>
                                <m:sSub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sub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  <m:sSup>
                                    <m:sSup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p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p>
                              </m:sSubSup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𝑈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∞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1883" y="3818980"/>
                <a:ext cx="3392019" cy="6904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4108661" y="4548823"/>
                <a:ext cx="253255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𝛾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e>
                          </m:d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∞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8661" y="4548823"/>
                <a:ext cx="2532553" cy="461665"/>
              </a:xfrm>
              <a:prstGeom prst="rect">
                <a:avLst/>
              </a:prstGeom>
              <a:blipFill>
                <a:blip r:embed="rId5"/>
                <a:stretch>
                  <a:fillRect b="-7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/>
          <p:cNvGrpSpPr/>
          <p:nvPr/>
        </p:nvGrpSpPr>
        <p:grpSpPr>
          <a:xfrm>
            <a:off x="3783435" y="5008228"/>
            <a:ext cx="3875714" cy="751031"/>
            <a:chOff x="3783435" y="5008228"/>
            <a:chExt cx="3875714" cy="751031"/>
          </a:xfrm>
        </p:grpSpPr>
        <p:sp>
          <p:nvSpPr>
            <p:cNvPr id="7" name="TextBox 6"/>
            <p:cNvSpPr txBox="1"/>
            <p:nvPr/>
          </p:nvSpPr>
          <p:spPr>
            <a:xfrm>
              <a:off x="3783435" y="5389927"/>
              <a:ext cx="38757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Converge exponentially fast!</a:t>
              </a:r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flipV="1">
              <a:off x="5041783" y="5008228"/>
              <a:ext cx="0" cy="356532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12</a:t>
            </a:fld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1113" y="3189565"/>
            <a:ext cx="4790241" cy="531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083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Policy improvement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Policy improvement theory</a:t>
                </a:r>
              </a:p>
              <a:p>
                <a:pPr lvl="1"/>
                <a:r>
                  <a:rPr lang="en-US" dirty="0"/>
                  <a:t>Denote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dirty="0"/>
                  <a:t> as two </a:t>
                </a:r>
                <a:r>
                  <a:rPr lang="en-US" u="sng" dirty="0"/>
                  <a:t>deterministic</a:t>
                </a:r>
                <a:r>
                  <a:rPr lang="en-US" dirty="0"/>
                  <a:t> policies,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/>
                  <a:t> we have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≥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4388" y="3104256"/>
            <a:ext cx="6701774" cy="3420843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9106250" y="3555397"/>
            <a:ext cx="2411833" cy="2575421"/>
            <a:chOff x="9106250" y="3603071"/>
            <a:chExt cx="2411833" cy="2575421"/>
          </a:xfrm>
        </p:grpSpPr>
        <p:sp>
          <p:nvSpPr>
            <p:cNvPr id="5" name="TextBox 4"/>
            <p:cNvSpPr txBox="1"/>
            <p:nvPr/>
          </p:nvSpPr>
          <p:spPr>
            <a:xfrm>
              <a:off x="9525697" y="4416803"/>
              <a:ext cx="19923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Keep expanding by definition, until hit </a:t>
              </a:r>
              <a:r>
                <a:rPr lang="en-US" u="sng" dirty="0">
                  <a:solidFill>
                    <a:srgbClr val="0070C0"/>
                  </a:solidFill>
                </a:rPr>
                <a:t>all states</a:t>
              </a:r>
            </a:p>
          </p:txBody>
        </p:sp>
        <p:sp>
          <p:nvSpPr>
            <p:cNvPr id="6" name="Right Brace 5"/>
            <p:cNvSpPr/>
            <p:nvPr/>
          </p:nvSpPr>
          <p:spPr>
            <a:xfrm>
              <a:off x="9106250" y="3603071"/>
              <a:ext cx="260059" cy="2575421"/>
            </a:xfrm>
            <a:prstGeom prst="rightBrac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13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3627" y="3453393"/>
            <a:ext cx="4317873" cy="23887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8967" y="3748603"/>
            <a:ext cx="4317873" cy="27735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3636" y="4064959"/>
            <a:ext cx="4317873" cy="27735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8530" y="4415986"/>
            <a:ext cx="6344463" cy="2067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933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6310" y="3062104"/>
            <a:ext cx="6981876" cy="21431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Policy improvement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Improvement achieved by a “greedy” search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4450360" y="2386668"/>
            <a:ext cx="4081244" cy="826315"/>
            <a:chOff x="4450360" y="2386668"/>
            <a:chExt cx="4081244" cy="826315"/>
          </a:xfrm>
        </p:grpSpPr>
        <p:sp>
          <p:nvSpPr>
            <p:cNvPr id="7" name="TextBox 6"/>
            <p:cNvSpPr txBox="1"/>
            <p:nvPr/>
          </p:nvSpPr>
          <p:spPr>
            <a:xfrm>
              <a:off x="5796793" y="2386668"/>
              <a:ext cx="27348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At each state, take the </a:t>
              </a:r>
              <a:r>
                <a:rPr lang="en-US" u="sng" dirty="0"/>
                <a:t>best</a:t>
              </a:r>
              <a:r>
                <a:rPr lang="en-US" dirty="0"/>
                <a:t> action at the moment</a:t>
              </a:r>
            </a:p>
          </p:txBody>
        </p:sp>
        <p:cxnSp>
          <p:nvCxnSpPr>
            <p:cNvPr id="9" name="Straight Arrow Connector 8"/>
            <p:cNvCxnSpPr>
              <a:stCxn id="7" idx="1"/>
            </p:cNvCxnSpPr>
            <p:nvPr/>
          </p:nvCxnSpPr>
          <p:spPr>
            <a:xfrm flipH="1">
              <a:off x="4450360" y="2709834"/>
              <a:ext cx="1346433" cy="503149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ectangle 11"/>
          <p:cNvSpPr/>
          <p:nvPr/>
        </p:nvSpPr>
        <p:spPr>
          <a:xfrm>
            <a:off x="5050173" y="3309457"/>
            <a:ext cx="201336" cy="19294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713837" y="5389927"/>
            <a:ext cx="6342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What if no change happens? </a:t>
            </a:r>
            <a:r>
              <a:rPr lang="en-US" dirty="0">
                <a:solidFill>
                  <a:srgbClr val="FF0000"/>
                </a:solidFill>
              </a:rPr>
              <a:t>The optimal policy has been found!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97061" y="5859711"/>
            <a:ext cx="5721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Will it stop? Yes, the proof is similar as in policy evaluation! 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14</a:t>
            </a:fld>
            <a:endParaRPr lang="en-US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2177" y="5412728"/>
            <a:ext cx="4317873" cy="30768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6312" y="5850426"/>
            <a:ext cx="5526960" cy="307684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6663351" y="4861711"/>
            <a:ext cx="2236205" cy="432706"/>
            <a:chOff x="6663351" y="4861711"/>
            <a:chExt cx="2236205" cy="432706"/>
          </a:xfrm>
        </p:grpSpPr>
        <p:sp>
          <p:nvSpPr>
            <p:cNvPr id="5" name="TextBox 4"/>
            <p:cNvSpPr txBox="1"/>
            <p:nvPr/>
          </p:nvSpPr>
          <p:spPr>
            <a:xfrm>
              <a:off x="6663351" y="4925085"/>
              <a:ext cx="22362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One step look ahead!</a:t>
              </a:r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7007382" y="4861711"/>
              <a:ext cx="1276539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04795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illustration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4360" y="2491168"/>
            <a:ext cx="7799084" cy="2860219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5079535" y="1853967"/>
            <a:ext cx="4236439" cy="2873229"/>
            <a:chOff x="5079535" y="1853967"/>
            <a:chExt cx="4236439" cy="2873229"/>
          </a:xfrm>
        </p:grpSpPr>
        <p:sp>
          <p:nvSpPr>
            <p:cNvPr id="5" name="TextBox 4"/>
            <p:cNvSpPr txBox="1"/>
            <p:nvPr/>
          </p:nvSpPr>
          <p:spPr>
            <a:xfrm>
              <a:off x="7302616" y="1853967"/>
              <a:ext cx="20133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Terminal states</a:t>
              </a:r>
            </a:p>
          </p:txBody>
        </p:sp>
        <p:cxnSp>
          <p:nvCxnSpPr>
            <p:cNvPr id="7" name="Straight Arrow Connector 6"/>
            <p:cNvCxnSpPr>
              <a:stCxn id="5" idx="1"/>
            </p:cNvCxnSpPr>
            <p:nvPr/>
          </p:nvCxnSpPr>
          <p:spPr>
            <a:xfrm flipH="1">
              <a:off x="5079535" y="2038633"/>
              <a:ext cx="2223081" cy="436119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flipH="1">
              <a:off x="7013197" y="2197916"/>
              <a:ext cx="788564" cy="252928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15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802455" y="5509033"/>
                <a:ext cx="409573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2400" dirty="0"/>
                  <a:t>, no discount, episodic task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2455" y="5509033"/>
                <a:ext cx="4095737" cy="369332"/>
              </a:xfrm>
              <a:prstGeom prst="rect">
                <a:avLst/>
              </a:prstGeom>
              <a:blipFill>
                <a:blip r:embed="rId3"/>
                <a:stretch>
                  <a:fillRect l="-2679" t="-26667" r="-3571" b="-5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9893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illustration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6361" y="1592503"/>
            <a:ext cx="7423336" cy="167500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318233" y="1197528"/>
                <a:ext cx="32464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8233" y="1197528"/>
                <a:ext cx="324641" cy="307777"/>
              </a:xfrm>
              <a:prstGeom prst="rect">
                <a:avLst/>
              </a:prstGeom>
              <a:blipFill>
                <a:blip r:embed="rId3"/>
                <a:stretch>
                  <a:fillRect l="-9259" r="-7407" b="-156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2445" y="3216472"/>
            <a:ext cx="5753142" cy="15240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6628" y="3108121"/>
            <a:ext cx="2064403" cy="164424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29978" y="4862987"/>
            <a:ext cx="5686467" cy="148591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0822" y="4811087"/>
            <a:ext cx="2064403" cy="1644241"/>
          </a:xfrm>
          <a:prstGeom prst="rect">
            <a:avLst/>
          </a:prstGeom>
        </p:spPr>
      </p:pic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16</a:t>
            </a:fld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3548958" y="3603278"/>
            <a:ext cx="552262" cy="36213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983524" y="5232901"/>
            <a:ext cx="552262" cy="36213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EFB6CB8-6701-3465-0CD2-6C0CF3C94749}"/>
              </a:ext>
            </a:extLst>
          </p:cNvPr>
          <p:cNvSpPr txBox="1"/>
          <p:nvPr/>
        </p:nvSpPr>
        <p:spPr>
          <a:xfrm>
            <a:off x="4642874" y="1211169"/>
            <a:ext cx="1986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for random policy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2807021-F222-4298-C666-F2D7C629B3B0}"/>
              </a:ext>
            </a:extLst>
          </p:cNvPr>
          <p:cNvGrpSpPr/>
          <p:nvPr/>
        </p:nvGrpSpPr>
        <p:grpSpPr>
          <a:xfrm>
            <a:off x="8016445" y="3793811"/>
            <a:ext cx="2506158" cy="369332"/>
            <a:chOff x="8016445" y="3793811"/>
            <a:chExt cx="2506158" cy="36933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019ADB4-C748-921A-5CD3-2FE40AC73EA6}"/>
                </a:ext>
              </a:extLst>
            </p:cNvPr>
            <p:cNvSpPr txBox="1"/>
            <p:nvPr/>
          </p:nvSpPr>
          <p:spPr>
            <a:xfrm>
              <a:off x="8458200" y="3793811"/>
              <a:ext cx="20644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An improved policy!</a:t>
              </a: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EA0FEA97-9501-F43F-3585-7A140439016C}"/>
                </a:ext>
              </a:extLst>
            </p:cNvPr>
            <p:cNvCxnSpPr>
              <a:stCxn id="15" idx="1"/>
            </p:cNvCxnSpPr>
            <p:nvPr/>
          </p:nvCxnSpPr>
          <p:spPr>
            <a:xfrm flipH="1">
              <a:off x="8016445" y="3978477"/>
              <a:ext cx="441755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1052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517962-F805-762E-E972-709398926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AA11B809-D853-EFA8-5678-3401A3542537}"/>
              </a:ext>
            </a:extLst>
          </p:cNvPr>
          <p:cNvGrpSpPr/>
          <p:nvPr/>
        </p:nvGrpSpPr>
        <p:grpSpPr>
          <a:xfrm>
            <a:off x="8271545" y="2115473"/>
            <a:ext cx="3834706" cy="2379037"/>
            <a:chOff x="8271545" y="2115473"/>
            <a:chExt cx="3834706" cy="2379037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0D14480-AF48-171D-B8C3-AEB89DCD231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271545" y="2115473"/>
              <a:ext cx="3639573" cy="2058051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39896E7-E6CF-63D6-AA66-CCB6ACCCB4E8}"/>
                </a:ext>
              </a:extLst>
            </p:cNvPr>
            <p:cNvSpPr/>
            <p:nvPr/>
          </p:nvSpPr>
          <p:spPr>
            <a:xfrm>
              <a:off x="9271692" y="4125178"/>
              <a:ext cx="283455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Bellman Expectation Backup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CB23626-9EA4-B5B3-EC66-8A979D028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Recap: policy evaluation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57E23DF-9A3D-7832-78B6-DF38F42DAA2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Assume a </a:t>
                </a:r>
                <a:r>
                  <a:rPr lang="en-US" u="sng" dirty="0"/>
                  <a:t>known</a:t>
                </a:r>
                <a:r>
                  <a:rPr lang="en-US" dirty="0"/>
                  <a:t> environment described by a finite MDP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Finite state space and action space</a:t>
                </a:r>
              </a:p>
              <a:p>
                <a:r>
                  <a:rPr lang="en-US" dirty="0"/>
                  <a:t>Compute state-value function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</a:p>
              <a:p>
                <a:pPr lvl="1"/>
                <a:r>
                  <a:rPr lang="en-US" dirty="0"/>
                  <a:t>Iterative policy evaluation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8" name="Picture 37">
            <a:extLst>
              <a:ext uri="{FF2B5EF4-FFF2-40B4-BE49-F238E27FC236}">
                <a16:creationId xmlns:a16="http://schemas.microsoft.com/office/drawing/2014/main" id="{DDAD213D-B490-34B5-51D1-DECCB061A1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7757" y="4229843"/>
            <a:ext cx="6283878" cy="74655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A7E9AAE0-83CB-3110-C48A-1FD317B4BE37}"/>
              </a:ext>
            </a:extLst>
          </p:cNvPr>
          <p:cNvGrpSpPr/>
          <p:nvPr/>
        </p:nvGrpSpPr>
        <p:grpSpPr>
          <a:xfrm>
            <a:off x="2562837" y="4681056"/>
            <a:ext cx="1874939" cy="608420"/>
            <a:chOff x="2160166" y="4496499"/>
            <a:chExt cx="1874939" cy="60842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7F66355-DDC0-B8CE-B389-8D9147AD5E9B}"/>
                </a:ext>
              </a:extLst>
            </p:cNvPr>
            <p:cNvSpPr txBox="1"/>
            <p:nvPr/>
          </p:nvSpPr>
          <p:spPr>
            <a:xfrm>
              <a:off x="2160166" y="4735587"/>
              <a:ext cx="18749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Current iteration</a:t>
              </a: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EA0FA969-FDB7-B0BB-48CB-742E630B36E8}"/>
                </a:ext>
              </a:extLst>
            </p:cNvPr>
            <p:cNvCxnSpPr/>
            <p:nvPr/>
          </p:nvCxnSpPr>
          <p:spPr>
            <a:xfrm flipV="1">
              <a:off x="2923562" y="4496499"/>
              <a:ext cx="0" cy="218114"/>
            </a:xfrm>
            <a:prstGeom prst="straightConnector1">
              <a:avLst/>
            </a:prstGeom>
            <a:ln w="1905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C7378C1-B0EE-E3D3-0E2A-7DA9B639F4FF}"/>
              </a:ext>
            </a:extLst>
          </p:cNvPr>
          <p:cNvGrpSpPr/>
          <p:nvPr/>
        </p:nvGrpSpPr>
        <p:grpSpPr>
          <a:xfrm>
            <a:off x="8024069" y="4685250"/>
            <a:ext cx="1874939" cy="633586"/>
            <a:chOff x="7621398" y="4500693"/>
            <a:chExt cx="1874939" cy="63358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B312646-DBB7-DF18-5730-EE16A56E648B}"/>
                </a:ext>
              </a:extLst>
            </p:cNvPr>
            <p:cNvSpPr txBox="1"/>
            <p:nvPr/>
          </p:nvSpPr>
          <p:spPr>
            <a:xfrm>
              <a:off x="7621398" y="4764947"/>
              <a:ext cx="18749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B050"/>
                  </a:solidFill>
                </a:rPr>
                <a:t>Last iteration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60CE351E-9F4E-921A-578C-A6863E4D25E4}"/>
                </a:ext>
              </a:extLst>
            </p:cNvPr>
            <p:cNvCxnSpPr/>
            <p:nvPr/>
          </p:nvCxnSpPr>
          <p:spPr>
            <a:xfrm flipV="1">
              <a:off x="8229599" y="4500693"/>
              <a:ext cx="0" cy="218114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365531ED-E7AC-5959-3C09-D9433242F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F46282AB-0C67-CAB8-9AFE-53E4EEFAF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5EC978F9-997F-E5DD-40CF-D5861AEF6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462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274B01-B3ED-A17C-5888-EC3454BF0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79DD8CE5-55DF-B381-98CC-8870B9D83C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6310" y="3062104"/>
            <a:ext cx="6981876" cy="21431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66A1BC3-2CE4-8697-DD70-0C4BC75CE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Recap: policy improvement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38021C-8BAE-34E8-4281-F1DA3C1C17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Improvement achieved by a “greedy” search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BB3CA32-E5C6-A384-3743-2D2E1633C23E}"/>
              </a:ext>
            </a:extLst>
          </p:cNvPr>
          <p:cNvGrpSpPr/>
          <p:nvPr/>
        </p:nvGrpSpPr>
        <p:grpSpPr>
          <a:xfrm>
            <a:off x="4450360" y="2386668"/>
            <a:ext cx="4081244" cy="826315"/>
            <a:chOff x="4450360" y="2386668"/>
            <a:chExt cx="4081244" cy="82631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587ACC3-BC9E-1764-3D1D-6DA40AB936A9}"/>
                </a:ext>
              </a:extLst>
            </p:cNvPr>
            <p:cNvSpPr txBox="1"/>
            <p:nvPr/>
          </p:nvSpPr>
          <p:spPr>
            <a:xfrm>
              <a:off x="5796793" y="2386668"/>
              <a:ext cx="27348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At each state, take the </a:t>
              </a:r>
              <a:r>
                <a:rPr lang="en-US" u="sng" dirty="0"/>
                <a:t>best</a:t>
              </a:r>
              <a:r>
                <a:rPr lang="en-US" dirty="0"/>
                <a:t> action at the moment</a:t>
              </a: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3F020F2C-73DC-F106-FB7C-5089289C6D05}"/>
                </a:ext>
              </a:extLst>
            </p:cNvPr>
            <p:cNvCxnSpPr>
              <a:stCxn id="7" idx="1"/>
            </p:cNvCxnSpPr>
            <p:nvPr/>
          </p:nvCxnSpPr>
          <p:spPr>
            <a:xfrm flipH="1">
              <a:off x="4450360" y="2709834"/>
              <a:ext cx="1346433" cy="503149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E7192B80-532F-400B-CCBC-B03D74542692}"/>
              </a:ext>
            </a:extLst>
          </p:cNvPr>
          <p:cNvSpPr/>
          <p:nvPr/>
        </p:nvSpPr>
        <p:spPr>
          <a:xfrm>
            <a:off x="5050173" y="3309457"/>
            <a:ext cx="201336" cy="19294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A26812-5971-CCD2-62CD-AD2B784D551C}"/>
              </a:ext>
            </a:extLst>
          </p:cNvPr>
          <p:cNvSpPr txBox="1"/>
          <p:nvPr/>
        </p:nvSpPr>
        <p:spPr>
          <a:xfrm>
            <a:off x="2713837" y="5389927"/>
            <a:ext cx="6342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What if no change happens? </a:t>
            </a:r>
            <a:r>
              <a:rPr lang="en-US" dirty="0">
                <a:solidFill>
                  <a:srgbClr val="FF0000"/>
                </a:solidFill>
              </a:rPr>
              <a:t>The optimal policy has been found!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84B417F-5BAF-7494-F427-451B16F9DA7E}"/>
              </a:ext>
            </a:extLst>
          </p:cNvPr>
          <p:cNvSpPr txBox="1"/>
          <p:nvPr/>
        </p:nvSpPr>
        <p:spPr>
          <a:xfrm>
            <a:off x="2697061" y="5859711"/>
            <a:ext cx="5721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Will it stop? Yes, the proof is similar as in policy evaluation! </a:t>
            </a:r>
          </a:p>
        </p:txBody>
      </p:sp>
      <p:sp>
        <p:nvSpPr>
          <p:cNvPr id="16" name="Date Placeholder 15">
            <a:extLst>
              <a:ext uri="{FF2B5EF4-FFF2-40B4-BE49-F238E27FC236}">
                <a16:creationId xmlns:a16="http://schemas.microsoft.com/office/drawing/2014/main" id="{63B321AB-D837-0603-007C-6BA4D3354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4A78F8A0-2397-45AD-FC26-5533548C7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4E88F1DB-257A-EA67-960A-A8CD188C0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18</a:t>
            </a:fld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EC881EA-05EF-09F9-C634-D0BBC9FD85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2177" y="5412728"/>
            <a:ext cx="4317873" cy="30768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94F39CC-684E-F498-A813-4EA5230275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6312" y="5850426"/>
            <a:ext cx="5526960" cy="307684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9802FF07-F9F9-DCCD-D8E5-ACE96A1BBEA7}"/>
              </a:ext>
            </a:extLst>
          </p:cNvPr>
          <p:cNvGrpSpPr/>
          <p:nvPr/>
        </p:nvGrpSpPr>
        <p:grpSpPr>
          <a:xfrm>
            <a:off x="6663351" y="4861711"/>
            <a:ext cx="2236205" cy="432706"/>
            <a:chOff x="6663351" y="4861711"/>
            <a:chExt cx="2236205" cy="43270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B774FD1-2A07-9DE8-D055-55C99A5C1032}"/>
                </a:ext>
              </a:extLst>
            </p:cNvPr>
            <p:cNvSpPr txBox="1"/>
            <p:nvPr/>
          </p:nvSpPr>
          <p:spPr>
            <a:xfrm>
              <a:off x="6663351" y="4925085"/>
              <a:ext cx="22362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One step look ahead!</a:t>
              </a: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452919E-1345-C707-BA7B-14B898E60120}"/>
                </a:ext>
              </a:extLst>
            </p:cNvPr>
            <p:cNvCxnSpPr/>
            <p:nvPr/>
          </p:nvCxnSpPr>
          <p:spPr>
            <a:xfrm>
              <a:off x="7007382" y="4861711"/>
              <a:ext cx="1276539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58787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2786" y="983599"/>
            <a:ext cx="4199214" cy="248599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Policy iteration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Iteratively improve the policy</a:t>
                </a:r>
              </a:p>
              <a:p>
                <a:pPr lvl="1"/>
                <a:r>
                  <a:rPr lang="en-US" dirty="0"/>
                  <a:t>Policy evaluation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where can be improved</a:t>
                </a:r>
              </a:p>
              <a:p>
                <a:pPr lvl="1"/>
                <a:r>
                  <a:rPr lang="en-US" dirty="0"/>
                  <a:t>Policy improvement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get the next policy to be evaluated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1564" y="3481997"/>
            <a:ext cx="7479111" cy="47760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07560" y="4194495"/>
            <a:ext cx="2629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Like an EM algorithm?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06532" y="4984074"/>
            <a:ext cx="28900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rgbClr val="FF0000"/>
                </a:solidFill>
              </a:rPr>
              <a:t>Exponential convergence! 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2055302" y="3858936"/>
            <a:ext cx="2067887" cy="1069812"/>
            <a:chOff x="2055302" y="3858936"/>
            <a:chExt cx="2067887" cy="1069812"/>
          </a:xfrm>
        </p:grpSpPr>
        <p:sp>
          <p:nvSpPr>
            <p:cNvPr id="7" name="TextBox 6"/>
            <p:cNvSpPr txBox="1"/>
            <p:nvPr/>
          </p:nvSpPr>
          <p:spPr>
            <a:xfrm>
              <a:off x="2055302" y="4559416"/>
              <a:ext cx="20678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Complexity? </a:t>
              </a:r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V="1">
              <a:off x="2936147" y="3858936"/>
              <a:ext cx="272642" cy="616591"/>
            </a:xfrm>
            <a:prstGeom prst="straightConnector1">
              <a:avLst/>
            </a:prstGeom>
            <a:ln w="1905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Rectangle 9"/>
          <p:cNvSpPr/>
          <p:nvPr/>
        </p:nvSpPr>
        <p:spPr>
          <a:xfrm>
            <a:off x="3378945" y="4561406"/>
            <a:ext cx="46791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Do we need to wait for exact policy evaluation? 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19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9828716" y="1135416"/>
            <a:ext cx="243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Another contraction! </a:t>
            </a:r>
          </a:p>
        </p:txBody>
      </p:sp>
    </p:spTree>
    <p:extLst>
      <p:ext uri="{BB962C8B-B14F-4D97-AF65-F5344CB8AC3E}">
        <p14:creationId xmlns:p14="http://schemas.microsoft.com/office/powerpoint/2010/main" val="462826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	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Policy evaluation</a:t>
            </a:r>
          </a:p>
          <a:p>
            <a:r>
              <a:rPr lang="en-US" dirty="0"/>
              <a:t>Policy iteration</a:t>
            </a:r>
          </a:p>
          <a:p>
            <a:r>
              <a:rPr lang="en-US" dirty="0"/>
              <a:t>Value iteration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9409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Value iteration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Perform policy improvement right after one iteration of policy evaluation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5291" y="3148531"/>
            <a:ext cx="6747608" cy="150736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53993" y="3397541"/>
            <a:ext cx="138418" cy="27264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600587" y="3410125"/>
            <a:ext cx="402672" cy="27264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714613" y="3301067"/>
            <a:ext cx="222307" cy="2810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2890007" y="2642532"/>
            <a:ext cx="2269223" cy="1077985"/>
            <a:chOff x="2890007" y="2642532"/>
            <a:chExt cx="2269223" cy="1077985"/>
          </a:xfrm>
        </p:grpSpPr>
        <p:sp>
          <p:nvSpPr>
            <p:cNvPr id="8" name="Rectangle 7"/>
            <p:cNvSpPr/>
            <p:nvPr/>
          </p:nvSpPr>
          <p:spPr>
            <a:xfrm>
              <a:off x="4093828" y="3301066"/>
              <a:ext cx="595618" cy="419451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5" name="Group 24"/>
            <p:cNvGrpSpPr/>
            <p:nvPr/>
          </p:nvGrpSpPr>
          <p:grpSpPr>
            <a:xfrm>
              <a:off x="2890007" y="2642532"/>
              <a:ext cx="2269223" cy="641758"/>
              <a:chOff x="2890007" y="2642532"/>
              <a:chExt cx="2269223" cy="641758"/>
            </a:xfrm>
          </p:grpSpPr>
          <p:sp>
            <p:nvSpPr>
              <p:cNvPr id="12" name="TextBox 11"/>
              <p:cNvSpPr txBox="1"/>
              <p:nvPr/>
            </p:nvSpPr>
            <p:spPr>
              <a:xfrm>
                <a:off x="2890007" y="2642532"/>
                <a:ext cx="226922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0070C0"/>
                    </a:solidFill>
                  </a:rPr>
                  <a:t>Policy improvement</a:t>
                </a:r>
              </a:p>
            </p:txBody>
          </p:sp>
          <p:cxnSp>
            <p:nvCxnSpPr>
              <p:cNvPr id="14" name="Straight Arrow Connector 13"/>
              <p:cNvCxnSpPr>
                <a:stCxn id="12" idx="2"/>
              </p:cNvCxnSpPr>
              <p:nvPr/>
            </p:nvCxnSpPr>
            <p:spPr>
              <a:xfrm>
                <a:off x="4024619" y="3011864"/>
                <a:ext cx="165682" cy="272426"/>
              </a:xfrm>
              <a:prstGeom prst="straightConnector1">
                <a:avLst/>
              </a:prstGeom>
              <a:ln w="1905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4" name="Group 23"/>
          <p:cNvGrpSpPr/>
          <p:nvPr/>
        </p:nvGrpSpPr>
        <p:grpSpPr>
          <a:xfrm>
            <a:off x="4907560" y="2650921"/>
            <a:ext cx="3557430" cy="687897"/>
            <a:chOff x="4907560" y="2650921"/>
            <a:chExt cx="3557430" cy="687897"/>
          </a:xfrm>
        </p:grpSpPr>
        <p:sp>
          <p:nvSpPr>
            <p:cNvPr id="9" name="TextBox 8"/>
            <p:cNvSpPr txBox="1"/>
            <p:nvPr/>
          </p:nvSpPr>
          <p:spPr>
            <a:xfrm>
              <a:off x="4920144" y="2650921"/>
              <a:ext cx="35448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B050"/>
                  </a:solidFill>
                </a:rPr>
                <a:t>Policy evaluation for only one step</a:t>
              </a:r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 flipH="1">
              <a:off x="4907560" y="3024447"/>
              <a:ext cx="685800" cy="230481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5796793" y="3011648"/>
              <a:ext cx="473978" cy="327170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/>
          <p:cNvSpPr txBox="1"/>
          <p:nvPr/>
        </p:nvSpPr>
        <p:spPr>
          <a:xfrm>
            <a:off x="2516697" y="4928533"/>
            <a:ext cx="8841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No explicit policy, which is induced by the updated value function (i.e., take the best action)</a:t>
            </a:r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20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3556C11-2002-07BC-B54B-5F31C7A35B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21968" r="52651" b="1"/>
          <a:stretch>
            <a:fillRect/>
          </a:stretch>
        </p:blipFill>
        <p:spPr>
          <a:xfrm>
            <a:off x="6253993" y="649137"/>
            <a:ext cx="3541298" cy="5825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63DB1BF-03BC-D2E0-F49D-B09FEEEAB8CD}"/>
              </a:ext>
            </a:extLst>
          </p:cNvPr>
          <p:cNvSpPr txBox="1"/>
          <p:nvPr/>
        </p:nvSpPr>
        <p:spPr>
          <a:xfrm>
            <a:off x="6096000" y="1239787"/>
            <a:ext cx="2450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fix point iteration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B619E18-E991-31D2-E4C3-171C084D6836}"/>
              </a:ext>
            </a:extLst>
          </p:cNvPr>
          <p:cNvSpPr txBox="1"/>
          <p:nvPr/>
        </p:nvSpPr>
        <p:spPr>
          <a:xfrm>
            <a:off x="6850977" y="351020"/>
            <a:ext cx="28080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take argmax for each state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254B09-4FF3-E8B8-789B-9E90CCF48FEE}"/>
              </a:ext>
            </a:extLst>
          </p:cNvPr>
          <p:cNvSpPr txBox="1"/>
          <p:nvPr/>
        </p:nvSpPr>
        <p:spPr>
          <a:xfrm>
            <a:off x="7928287" y="1249188"/>
            <a:ext cx="28080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take the value of the max?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4B81A3B-5D4C-D68C-AEAD-B106CD9CBDD6}"/>
              </a:ext>
            </a:extLst>
          </p:cNvPr>
          <p:cNvSpPr/>
          <p:nvPr/>
        </p:nvSpPr>
        <p:spPr>
          <a:xfrm>
            <a:off x="7832834" y="795111"/>
            <a:ext cx="878029" cy="4655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C159747-491A-4AD6-25BA-EA2F969CFBE0}"/>
              </a:ext>
            </a:extLst>
          </p:cNvPr>
          <p:cNvSpPr/>
          <p:nvPr/>
        </p:nvSpPr>
        <p:spPr>
          <a:xfrm>
            <a:off x="8777811" y="732384"/>
            <a:ext cx="1017480" cy="4655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1BE318A-2D9C-A312-4A60-5B3225B63406}"/>
              </a:ext>
            </a:extLst>
          </p:cNvPr>
          <p:cNvSpPr txBox="1"/>
          <p:nvPr/>
        </p:nvSpPr>
        <p:spPr>
          <a:xfrm>
            <a:off x="8059737" y="1266713"/>
            <a:ext cx="1977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fix point iteration</a:t>
            </a:r>
          </a:p>
        </p:txBody>
      </p:sp>
    </p:spTree>
    <p:extLst>
      <p:ext uri="{BB962C8B-B14F-4D97-AF65-F5344CB8AC3E}">
        <p14:creationId xmlns:p14="http://schemas.microsoft.com/office/powerpoint/2010/main" val="357707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6" grpId="0" animBg="1"/>
      <p:bldP spid="7" grpId="0" animBg="1"/>
      <p:bldP spid="26" grpId="0"/>
      <p:bldP spid="11" grpId="0"/>
      <p:bldP spid="13" grpId="0"/>
      <p:bldP spid="15" grpId="0"/>
      <p:bldP spid="18" grpId="0" animBg="1"/>
      <p:bldP spid="19" grpId="0" animBg="1"/>
      <p:bldP spid="20" grpId="0"/>
      <p:bldP spid="20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Principle of optimality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 policy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en-US" dirty="0"/>
                  <a:t> achieves the optimal value from state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if and only if,</a:t>
                </a:r>
              </a:p>
              <a:p>
                <a:pPr lvl="1"/>
                <a:r>
                  <a:rPr lang="en-US" dirty="0"/>
                  <a:t>For any state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′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reachable from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dirty="0"/>
                  <a:t> achieves the optimal value from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r="-11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/>
          <p:cNvGrpSpPr/>
          <p:nvPr/>
        </p:nvGrpSpPr>
        <p:grpSpPr>
          <a:xfrm>
            <a:off x="5792598" y="2671894"/>
            <a:ext cx="3277730" cy="369332"/>
            <a:chOff x="5792598" y="2671894"/>
            <a:chExt cx="3277730" cy="369332"/>
          </a:xfrm>
        </p:grpSpPr>
        <p:sp>
          <p:nvSpPr>
            <p:cNvPr id="4" name="TextBox 3"/>
            <p:cNvSpPr txBox="1"/>
            <p:nvPr/>
          </p:nvSpPr>
          <p:spPr>
            <a:xfrm>
              <a:off x="6262382" y="2671894"/>
              <a:ext cx="28079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Recurring sub-problems</a:t>
              </a:r>
            </a:p>
          </p:txBody>
        </p:sp>
        <p:cxnSp>
          <p:nvCxnSpPr>
            <p:cNvPr id="6" name="Straight Arrow Connector 5"/>
            <p:cNvCxnSpPr/>
            <p:nvPr/>
          </p:nvCxnSpPr>
          <p:spPr>
            <a:xfrm flipH="1">
              <a:off x="5792598" y="2852257"/>
              <a:ext cx="419450" cy="0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8384796" y="3045204"/>
            <a:ext cx="2747396" cy="369332"/>
            <a:chOff x="8384796" y="3045204"/>
            <a:chExt cx="2747396" cy="369332"/>
          </a:xfrm>
        </p:grpSpPr>
        <p:sp>
          <p:nvSpPr>
            <p:cNvPr id="9" name="TextBox 8"/>
            <p:cNvSpPr txBox="1"/>
            <p:nvPr/>
          </p:nvSpPr>
          <p:spPr>
            <a:xfrm>
              <a:off x="8846192" y="3045204"/>
              <a:ext cx="228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Optimal substructure</a:t>
              </a:r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H="1">
              <a:off x="8384796" y="3238150"/>
              <a:ext cx="423644" cy="0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14"/>
          <p:cNvSpPr txBox="1"/>
          <p:nvPr/>
        </p:nvSpPr>
        <p:spPr>
          <a:xfrm>
            <a:off x="4404220" y="5163424"/>
            <a:ext cx="34646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Bellman optimality equation!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3591" y="4354410"/>
            <a:ext cx="5538045" cy="78492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5667" y="3942824"/>
            <a:ext cx="2719733" cy="1789485"/>
          </a:xfrm>
          <a:prstGeom prst="rect">
            <a:avLst/>
          </a:prstGeom>
        </p:spPr>
      </p:pic>
      <p:sp>
        <p:nvSpPr>
          <p:cNvPr id="18" name="Date Placeholder 1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928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Generalized policy iteration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Various ways to perform policy evaluation</a:t>
            </a:r>
          </a:p>
          <a:p>
            <a:pPr lvl="1"/>
            <a:r>
              <a:rPr lang="en-US" dirty="0"/>
              <a:t>Asynchronous policy evaluation</a:t>
            </a:r>
          </a:p>
          <a:p>
            <a:pPr lvl="1"/>
            <a:r>
              <a:rPr lang="en-US" dirty="0"/>
              <a:t>Finite step policy evaluation</a:t>
            </a:r>
          </a:p>
          <a:p>
            <a:r>
              <a:rPr lang="en-US" dirty="0"/>
              <a:t>Various ways to improve the current policy</a:t>
            </a:r>
          </a:p>
          <a:p>
            <a:pPr lvl="1"/>
            <a:r>
              <a:rPr lang="en-US" dirty="0"/>
              <a:t>For all states </a:t>
            </a:r>
          </a:p>
          <a:p>
            <a:pPr lvl="1"/>
            <a:r>
              <a:rPr lang="en-US" dirty="0"/>
              <a:t>At least one state </a:t>
            </a:r>
          </a:p>
          <a:p>
            <a:pPr lvl="1"/>
            <a:r>
              <a:rPr lang="en-US" dirty="0"/>
              <a:t>A subset of states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3489" y="2253685"/>
            <a:ext cx="2223083" cy="3354355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9500532" y="1610686"/>
            <a:ext cx="2592198" cy="616591"/>
            <a:chOff x="9500532" y="1610686"/>
            <a:chExt cx="2592198" cy="616591"/>
          </a:xfrm>
        </p:grpSpPr>
        <p:sp>
          <p:nvSpPr>
            <p:cNvPr id="5" name="TextBox 4"/>
            <p:cNvSpPr txBox="1"/>
            <p:nvPr/>
          </p:nvSpPr>
          <p:spPr>
            <a:xfrm>
              <a:off x="9500532" y="1610686"/>
              <a:ext cx="25921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B050"/>
                  </a:solidFill>
                </a:rPr>
                <a:t>Any evaluation method</a:t>
              </a:r>
            </a:p>
          </p:txBody>
        </p:sp>
        <p:cxnSp>
          <p:nvCxnSpPr>
            <p:cNvPr id="8" name="Straight Arrow Connector 7"/>
            <p:cNvCxnSpPr/>
            <p:nvPr/>
          </p:nvCxnSpPr>
          <p:spPr>
            <a:xfrm flipH="1">
              <a:off x="9668313" y="1979802"/>
              <a:ext cx="415254" cy="247475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9536884" y="4102217"/>
            <a:ext cx="2769765" cy="595835"/>
            <a:chOff x="9536884" y="4102217"/>
            <a:chExt cx="2769765" cy="595835"/>
          </a:xfrm>
        </p:grpSpPr>
        <p:sp>
          <p:nvSpPr>
            <p:cNvPr id="6" name="TextBox 5"/>
            <p:cNvSpPr txBox="1"/>
            <p:nvPr/>
          </p:nvSpPr>
          <p:spPr>
            <a:xfrm>
              <a:off x="9536884" y="4328720"/>
              <a:ext cx="2769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B050"/>
                  </a:solidFill>
                </a:rPr>
                <a:t>Any improvement method</a:t>
              </a:r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H="1" flipV="1">
              <a:off x="10058400" y="4102217"/>
              <a:ext cx="469783" cy="230697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22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1ACB7F-8976-4667-2919-4EF0A233EC3C}"/>
              </a:ext>
            </a:extLst>
          </p:cNvPr>
          <p:cNvSpPr txBox="1"/>
          <p:nvPr/>
        </p:nvSpPr>
        <p:spPr>
          <a:xfrm>
            <a:off x="4320256" y="4961709"/>
            <a:ext cx="35002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The underlying structure of almost all machine learning algorithm!</a:t>
            </a:r>
          </a:p>
        </p:txBody>
      </p:sp>
    </p:spTree>
    <p:extLst>
      <p:ext uri="{BB962C8B-B14F-4D97-AF65-F5344CB8AC3E}">
        <p14:creationId xmlns:p14="http://schemas.microsoft.com/office/powerpoint/2010/main" val="1770209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Complexity of dynamic programming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Typically it is quadratic to the number of states</a:t>
            </a:r>
          </a:p>
          <a:p>
            <a:pPr lvl="1"/>
            <a:r>
              <a:rPr lang="en-US" dirty="0"/>
              <a:t>At least one has to sweep through all the successor states for policy evaluation or improvement</a:t>
            </a:r>
          </a:p>
          <a:p>
            <a:pPr lvl="1"/>
            <a:r>
              <a:rPr lang="en-US" dirty="0"/>
              <a:t>Key performance bottleneck in practice </a:t>
            </a:r>
          </a:p>
          <a:p>
            <a:r>
              <a:rPr lang="en-US" dirty="0"/>
              <a:t>Approximations!</a:t>
            </a:r>
          </a:p>
          <a:p>
            <a:pPr lvl="1"/>
            <a:r>
              <a:rPr lang="en-US" dirty="0"/>
              <a:t>Sample backups – using sampled rewards and successor states </a:t>
            </a:r>
          </a:p>
          <a:p>
            <a:pPr lvl="1"/>
            <a:r>
              <a:rPr lang="en-US" dirty="0"/>
              <a:t>Functional approximation of the value function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23</a:t>
            </a:fld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9404019" y="3917619"/>
            <a:ext cx="3202566" cy="369332"/>
            <a:chOff x="9404019" y="3917619"/>
            <a:chExt cx="3202566" cy="369332"/>
          </a:xfrm>
        </p:grpSpPr>
        <p:sp>
          <p:nvSpPr>
            <p:cNvPr id="7" name="TextBox 6"/>
            <p:cNvSpPr txBox="1"/>
            <p:nvPr/>
          </p:nvSpPr>
          <p:spPr>
            <a:xfrm>
              <a:off x="9742043" y="3917619"/>
              <a:ext cx="28645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Monte Carlo methods!</a:t>
              </a:r>
            </a:p>
          </p:txBody>
        </p:sp>
        <p:sp>
          <p:nvSpPr>
            <p:cNvPr id="9" name="Right Arrow 8"/>
            <p:cNvSpPr/>
            <p:nvPr/>
          </p:nvSpPr>
          <p:spPr>
            <a:xfrm>
              <a:off x="9404019" y="3986958"/>
              <a:ext cx="303356" cy="25135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536217" y="4307648"/>
            <a:ext cx="3206899" cy="369332"/>
            <a:chOff x="7536217" y="4307648"/>
            <a:chExt cx="3206899" cy="369332"/>
          </a:xfrm>
        </p:grpSpPr>
        <p:sp>
          <p:nvSpPr>
            <p:cNvPr id="8" name="TextBox 7"/>
            <p:cNvSpPr txBox="1"/>
            <p:nvPr/>
          </p:nvSpPr>
          <p:spPr>
            <a:xfrm>
              <a:off x="7878574" y="4307648"/>
              <a:ext cx="28645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Q-learning!</a:t>
              </a:r>
            </a:p>
          </p:txBody>
        </p:sp>
        <p:sp>
          <p:nvSpPr>
            <p:cNvPr id="10" name="Right Arrow 9"/>
            <p:cNvSpPr/>
            <p:nvPr/>
          </p:nvSpPr>
          <p:spPr>
            <a:xfrm>
              <a:off x="7536217" y="4372653"/>
              <a:ext cx="303356" cy="25135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69793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Takeaways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Policy evaluation is for a </a:t>
            </a:r>
            <a:r>
              <a:rPr lang="en-US" u="sng" dirty="0"/>
              <a:t>given</a:t>
            </a:r>
            <a:r>
              <a:rPr lang="en-US" dirty="0"/>
              <a:t> policy under a </a:t>
            </a:r>
            <a:r>
              <a:rPr lang="en-US" u="sng" dirty="0"/>
              <a:t>known</a:t>
            </a:r>
            <a:r>
              <a:rPr lang="en-US" dirty="0"/>
              <a:t> environment</a:t>
            </a:r>
          </a:p>
          <a:p>
            <a:r>
              <a:rPr lang="en-US" dirty="0"/>
              <a:t>Policy evaluation guides policy improvement</a:t>
            </a:r>
          </a:p>
          <a:p>
            <a:r>
              <a:rPr lang="en-US" dirty="0"/>
              <a:t>Great flexibility in generalized policy iteration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8355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Suggested reading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Chapter 4: Dynamic Programming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758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Dynamic programming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Both a mathematical optimization method and a computer programming method</a:t>
            </a:r>
          </a:p>
          <a:p>
            <a:pPr lvl="1"/>
            <a:r>
              <a:rPr lang="en-US" dirty="0"/>
              <a:t>Shortest path</a:t>
            </a:r>
          </a:p>
          <a:p>
            <a:pPr lvl="1"/>
            <a:r>
              <a:rPr lang="en-US" dirty="0"/>
              <a:t>Edit distance</a:t>
            </a:r>
          </a:p>
          <a:p>
            <a:pPr lvl="1"/>
            <a:r>
              <a:rPr lang="en-US" dirty="0"/>
              <a:t>Viterbi decoding</a:t>
            </a:r>
          </a:p>
          <a:p>
            <a:pPr lvl="1"/>
            <a:r>
              <a:rPr lang="en-US" dirty="0"/>
              <a:t>Matrix chain multiplication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9269" y="3298981"/>
            <a:ext cx="4997239" cy="2554321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01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Dynamic programming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general problem-solving principle</a:t>
            </a:r>
          </a:p>
          <a:p>
            <a:pPr lvl="1"/>
            <a:r>
              <a:rPr lang="en-US" dirty="0"/>
              <a:t>Break a complex problem into simpler sub-problems recursively</a:t>
            </a:r>
          </a:p>
          <a:p>
            <a:pPr lvl="1"/>
            <a:r>
              <a:rPr lang="en-US" dirty="0"/>
              <a:t>Combine solutions of sub-problems </a:t>
            </a:r>
          </a:p>
          <a:p>
            <a:r>
              <a:rPr lang="en-US" dirty="0"/>
              <a:t>Key properties</a:t>
            </a:r>
          </a:p>
          <a:p>
            <a:pPr lvl="1"/>
            <a:r>
              <a:rPr lang="en-US" dirty="0"/>
              <a:t>Optimal substructure</a:t>
            </a:r>
          </a:p>
          <a:p>
            <a:pPr lvl="2"/>
            <a:r>
              <a:rPr lang="en-US" dirty="0"/>
              <a:t>An optimal solution can be constructed from optimal solutions of its sub-problems </a:t>
            </a:r>
          </a:p>
          <a:p>
            <a:pPr lvl="1"/>
            <a:r>
              <a:rPr lang="en-US" dirty="0"/>
              <a:t>Overlapping sub-problems</a:t>
            </a:r>
          </a:p>
          <a:p>
            <a:pPr lvl="2"/>
            <a:r>
              <a:rPr lang="en-US" dirty="0"/>
              <a:t>Sub-problems recur repeatedly</a:t>
            </a:r>
          </a:p>
          <a:p>
            <a:pPr lvl="2"/>
            <a:r>
              <a:rPr lang="en-US" dirty="0"/>
              <a:t>Solutions to them can be reused</a:t>
            </a:r>
          </a:p>
          <a:p>
            <a:pPr lvl="1"/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556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Policy evaluation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Assume a </a:t>
                </a:r>
                <a:r>
                  <a:rPr lang="en-US" u="sng" dirty="0"/>
                  <a:t>known</a:t>
                </a:r>
                <a:r>
                  <a:rPr lang="en-US" dirty="0"/>
                  <a:t> environment described by a finite MDP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Finite state space and action space</a:t>
                </a:r>
              </a:p>
              <a:p>
                <a:r>
                  <a:rPr lang="en-US" dirty="0"/>
                  <a:t>Compute state-value function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</a:p>
              <a:p>
                <a:pPr lvl="1"/>
                <a:r>
                  <a:rPr lang="en-US" dirty="0"/>
                  <a:t>Bellman equation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0428" y="4083254"/>
            <a:ext cx="5686163" cy="787172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5268286" y="4576195"/>
            <a:ext cx="2332140" cy="1036256"/>
            <a:chOff x="4911754" y="4408415"/>
            <a:chExt cx="2332140" cy="1036256"/>
          </a:xfrm>
        </p:grpSpPr>
        <p:sp>
          <p:nvSpPr>
            <p:cNvPr id="6" name="TextBox 5"/>
            <p:cNvSpPr txBox="1"/>
            <p:nvPr/>
          </p:nvSpPr>
          <p:spPr>
            <a:xfrm>
              <a:off x="5079534" y="5075339"/>
              <a:ext cx="19336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All given</a:t>
              </a:r>
            </a:p>
          </p:txBody>
        </p:sp>
        <p:cxnSp>
          <p:nvCxnSpPr>
            <p:cNvPr id="8" name="Straight Arrow Connector 7"/>
            <p:cNvCxnSpPr/>
            <p:nvPr/>
          </p:nvCxnSpPr>
          <p:spPr>
            <a:xfrm flipH="1" flipV="1">
              <a:off x="4911754" y="4467138"/>
              <a:ext cx="406866" cy="562062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 flipV="1">
              <a:off x="5536734" y="4450359"/>
              <a:ext cx="482367" cy="570452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V="1">
              <a:off x="5809376" y="4408415"/>
              <a:ext cx="1434518" cy="62917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/>
          <p:cNvGrpSpPr/>
          <p:nvPr/>
        </p:nvGrpSpPr>
        <p:grpSpPr>
          <a:xfrm>
            <a:off x="3326235" y="4181912"/>
            <a:ext cx="5582873" cy="1300510"/>
            <a:chOff x="3326235" y="4181912"/>
            <a:chExt cx="5582873" cy="1300510"/>
          </a:xfrm>
        </p:grpSpPr>
        <p:sp>
          <p:nvSpPr>
            <p:cNvPr id="21" name="Rectangle 20"/>
            <p:cNvSpPr/>
            <p:nvPr/>
          </p:nvSpPr>
          <p:spPr>
            <a:xfrm>
              <a:off x="3326235" y="4186107"/>
              <a:ext cx="696286" cy="411060"/>
            </a:xfrm>
            <a:prstGeom prst="rect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8212822" y="4181912"/>
              <a:ext cx="696286" cy="411060"/>
            </a:xfrm>
            <a:prstGeom prst="rect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7" name="Group 36"/>
            <p:cNvGrpSpPr/>
            <p:nvPr/>
          </p:nvGrpSpPr>
          <p:grpSpPr>
            <a:xfrm>
              <a:off x="3380763" y="4584586"/>
              <a:ext cx="4945310" cy="897836"/>
              <a:chOff x="3024231" y="4416806"/>
              <a:chExt cx="4945310" cy="897836"/>
            </a:xfrm>
          </p:grpSpPr>
          <p:cxnSp>
            <p:nvCxnSpPr>
              <p:cNvPr id="26" name="Straight Arrow Connector 25"/>
              <p:cNvCxnSpPr/>
              <p:nvPr/>
            </p:nvCxnSpPr>
            <p:spPr>
              <a:xfrm flipH="1" flipV="1">
                <a:off x="3301069" y="4416806"/>
                <a:ext cx="176168" cy="532699"/>
              </a:xfrm>
              <a:prstGeom prst="straightConnector1">
                <a:avLst/>
              </a:prstGeom>
              <a:ln w="1905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/>
              <p:cNvCxnSpPr/>
              <p:nvPr/>
            </p:nvCxnSpPr>
            <p:spPr>
              <a:xfrm flipV="1">
                <a:off x="4114800" y="4441970"/>
                <a:ext cx="3854741" cy="666926"/>
              </a:xfrm>
              <a:prstGeom prst="straightConnector1">
                <a:avLst/>
              </a:prstGeom>
              <a:ln w="1905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TextBox 33"/>
              <p:cNvSpPr txBox="1"/>
              <p:nvPr/>
            </p:nvSpPr>
            <p:spPr>
              <a:xfrm>
                <a:off x="3024231" y="4945310"/>
                <a:ext cx="170715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00B050"/>
                    </a:solidFill>
                  </a:rPr>
                  <a:t>Recurring</a:t>
                </a:r>
              </a:p>
            </p:txBody>
          </p:sp>
        </p:grpSp>
      </p:grpSp>
      <p:sp>
        <p:nvSpPr>
          <p:cNvPr id="39" name="Date Placeholder 3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0" name="Footer Placeholder 3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41" name="Slide Number Placeholder 4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5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A33C8F-9A8F-AD7B-4CE1-FD0C827501CA}"/>
              </a:ext>
            </a:extLst>
          </p:cNvPr>
          <p:cNvSpPr txBox="1"/>
          <p:nvPr/>
        </p:nvSpPr>
        <p:spPr>
          <a:xfrm>
            <a:off x="7122349" y="669782"/>
            <a:ext cx="35735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By default, we assume all problems are in a </a:t>
            </a:r>
            <a:r>
              <a:rPr lang="en-US" b="1" dirty="0">
                <a:solidFill>
                  <a:srgbClr val="FF0000"/>
                </a:solidFill>
              </a:rPr>
              <a:t>tabular form</a:t>
            </a:r>
            <a:r>
              <a:rPr lang="en-US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25606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8271545" y="2115473"/>
            <a:ext cx="3834706" cy="2379037"/>
            <a:chOff x="8271545" y="2115473"/>
            <a:chExt cx="3834706" cy="2379037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271545" y="2115473"/>
              <a:ext cx="3639573" cy="2058051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9271692" y="4125178"/>
              <a:ext cx="283455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Bellman Expectation Backup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Policy evaluation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Assume a </a:t>
                </a:r>
                <a:r>
                  <a:rPr lang="en-US" u="sng" dirty="0"/>
                  <a:t>known</a:t>
                </a:r>
                <a:r>
                  <a:rPr lang="en-US" dirty="0"/>
                  <a:t> environment described by a finite MDP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Finite state space and action space</a:t>
                </a:r>
              </a:p>
              <a:p>
                <a:r>
                  <a:rPr lang="en-US" dirty="0"/>
                  <a:t>Compute state-value function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</a:p>
              <a:p>
                <a:pPr lvl="1"/>
                <a:r>
                  <a:rPr lang="en-US" dirty="0"/>
                  <a:t>Iterative policy evaluation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8" name="Picture 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7757" y="4229843"/>
            <a:ext cx="6283878" cy="746554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2562837" y="4681056"/>
            <a:ext cx="1874939" cy="608420"/>
            <a:chOff x="2160166" y="4496499"/>
            <a:chExt cx="1874939" cy="608420"/>
          </a:xfrm>
        </p:grpSpPr>
        <p:sp>
          <p:nvSpPr>
            <p:cNvPr id="18" name="TextBox 17"/>
            <p:cNvSpPr txBox="1"/>
            <p:nvPr/>
          </p:nvSpPr>
          <p:spPr>
            <a:xfrm>
              <a:off x="2160166" y="4735587"/>
              <a:ext cx="18749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Current iteration</a:t>
              </a:r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V="1">
              <a:off x="2923562" y="4496499"/>
              <a:ext cx="0" cy="218114"/>
            </a:xfrm>
            <a:prstGeom prst="straightConnector1">
              <a:avLst/>
            </a:prstGeom>
            <a:ln w="1905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8024069" y="4685250"/>
            <a:ext cx="1874939" cy="633586"/>
            <a:chOff x="7621398" y="4500693"/>
            <a:chExt cx="1874939" cy="633586"/>
          </a:xfrm>
        </p:grpSpPr>
        <p:sp>
          <p:nvSpPr>
            <p:cNvPr id="4" name="TextBox 3"/>
            <p:cNvSpPr txBox="1"/>
            <p:nvPr/>
          </p:nvSpPr>
          <p:spPr>
            <a:xfrm>
              <a:off x="7621398" y="4764947"/>
              <a:ext cx="18749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B050"/>
                  </a:solidFill>
                </a:rPr>
                <a:t>Last iteration</a:t>
              </a:r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 flipV="1">
              <a:off x="8229599" y="4500693"/>
              <a:ext cx="0" cy="218114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787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4714" y="3272625"/>
            <a:ext cx="4075854" cy="564246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policy evaluation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752855"/>
          </a:xfrm>
        </p:spPr>
        <p:txBody>
          <a:bodyPr>
            <a:normAutofit/>
          </a:bodyPr>
          <a:lstStyle/>
          <a:p>
            <a:r>
              <a:rPr lang="en-US" dirty="0"/>
              <a:t>Policy evaluation</a:t>
            </a:r>
          </a:p>
          <a:p>
            <a:pPr lvl="1"/>
            <a:r>
              <a:rPr lang="en-US" dirty="0"/>
              <a:t>Compute value function for a </a:t>
            </a:r>
            <a:r>
              <a:rPr lang="en-US" u="sng" dirty="0"/>
              <a:t>given</a:t>
            </a:r>
            <a:r>
              <a:rPr lang="en-US" dirty="0"/>
              <a:t> policy under a </a:t>
            </a:r>
            <a:r>
              <a:rPr lang="en-US" u="sng" dirty="0"/>
              <a:t>given</a:t>
            </a:r>
            <a:r>
              <a:rPr lang="en-US" dirty="0"/>
              <a:t> environment</a:t>
            </a:r>
          </a:p>
          <a:p>
            <a:pPr marL="457200" lvl="1" indent="0">
              <a:buNone/>
            </a:pPr>
            <a:r>
              <a:rPr lang="en-US" dirty="0"/>
              <a:t> 	</a:t>
            </a:r>
          </a:p>
          <a:p>
            <a:pPr lvl="1"/>
            <a:r>
              <a:rPr lang="en-US" dirty="0"/>
              <a:t>Once the values of states are known, policy improvement becomes natural, e.g., take the action with the highest value</a:t>
            </a:r>
          </a:p>
          <a:p>
            <a:pPr lvl="1"/>
            <a:r>
              <a:rPr lang="en-US" dirty="0"/>
              <a:t>Dependent actions and states, more complicated to perform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/>
              <p:cNvSpPr>
                <a:spLocks noGrp="1"/>
              </p:cNvSpPr>
              <p:nvPr>
                <p:ph sz="half" idx="2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Classifier evaluation</a:t>
                </a:r>
              </a:p>
              <a:p>
                <a:pPr lvl="1"/>
                <a:r>
                  <a:rPr lang="en-US" dirty="0"/>
                  <a:t>Compute loss for a </a:t>
                </a:r>
                <a:r>
                  <a:rPr lang="en-US" u="sng" dirty="0"/>
                  <a:t>given</a:t>
                </a:r>
                <a:r>
                  <a:rPr lang="en-US" dirty="0"/>
                  <a:t> classifier on </a:t>
                </a:r>
                <a:r>
                  <a:rPr lang="en-US" u="sng" dirty="0"/>
                  <a:t>labeled</a:t>
                </a:r>
                <a:r>
                  <a:rPr lang="en-US" dirty="0"/>
                  <a:t> instances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2"/>
                <a:r>
                  <a:rPr lang="en-US" dirty="0"/>
                  <a:t>E.g., 0/1 loss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𝛿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Once the loss is evaluated, optimizing the classifier becomes natural, e.g., gradient-based optimization</a:t>
                </a:r>
              </a:p>
              <a:p>
                <a:pPr lvl="1"/>
                <a:r>
                  <a:rPr lang="en-US" dirty="0" err="1"/>
                  <a:t>i.i.d</a:t>
                </a:r>
                <a:r>
                  <a:rPr lang="en-US" dirty="0"/>
                  <a:t> over evaluations: simple function evaluations, easy to perform 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9" name="Content Placeholder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>
                <a:blip r:embed="rId3"/>
                <a:stretch>
                  <a:fillRect l="-2118" t="-2241" r="-5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873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l" rtl="0">
              <a:lnSpc>
                <a:spcPct val="90000"/>
              </a:lnSpc>
              <a:spcBef>
                <a:spcPct val="0"/>
              </a:spcBef>
            </a:pPr>
            <a:r>
              <a:rPr lang="en-US" sz="4400" dirty="0">
                <a:latin typeface="+mj-lt"/>
              </a:rPr>
              <a:t>Iterative policy evaluation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5614" y="2182300"/>
            <a:ext cx="8496476" cy="35389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10604" y="5744927"/>
            <a:ext cx="6992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Essentially a fixed point iteration method.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34289" y="3907520"/>
            <a:ext cx="3842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Complexity?</a:t>
            </a:r>
          </a:p>
        </p:txBody>
      </p:sp>
      <p:sp>
        <p:nvSpPr>
          <p:cNvPr id="7" name="Rectangle 6"/>
          <p:cNvSpPr/>
          <p:nvPr/>
        </p:nvSpPr>
        <p:spPr>
          <a:xfrm>
            <a:off x="6479686" y="1574925"/>
            <a:ext cx="38743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But will it stop and correctly converge?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416375" y="3955757"/>
                <a:ext cx="134799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|"/>
                          <m:endChr m:val="|"/>
                          <m:ctrlP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6375" y="3955757"/>
                <a:ext cx="1347997" cy="276999"/>
              </a:xfrm>
              <a:prstGeom prst="rect">
                <a:avLst/>
              </a:prstGeom>
              <a:blipFill>
                <a:blip r:embed="rId3"/>
                <a:stretch>
                  <a:fillRect l="-4072" t="-4444" r="-6335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8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2834207" y="4631102"/>
            <a:ext cx="7536741" cy="369332"/>
            <a:chOff x="2834207" y="4631102"/>
            <a:chExt cx="7536741" cy="369332"/>
          </a:xfrm>
        </p:grpSpPr>
        <p:cxnSp>
          <p:nvCxnSpPr>
            <p:cNvPr id="12" name="Straight Connector 11"/>
            <p:cNvCxnSpPr/>
            <p:nvPr/>
          </p:nvCxnSpPr>
          <p:spPr>
            <a:xfrm flipV="1">
              <a:off x="2834207" y="4953361"/>
              <a:ext cx="472367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V="1">
              <a:off x="6868835" y="4944693"/>
              <a:ext cx="472367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/>
            <p:cNvSpPr/>
            <p:nvPr/>
          </p:nvSpPr>
          <p:spPr>
            <a:xfrm>
              <a:off x="7472590" y="4631102"/>
              <a:ext cx="289835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i="1" dirty="0">
                  <a:solidFill>
                    <a:srgbClr val="FF0000"/>
                  </a:solidFill>
                </a:rPr>
                <a:t>Asynchronous value update!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981509" y="728052"/>
                <a:ext cx="5221558" cy="7026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𝑛𝑒𝑤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m:rPr>
                              <m:brk m:alnAt="7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  <m:sup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𝑜𝑙𝑑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d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1509" y="728052"/>
                <a:ext cx="5221558" cy="70262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826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Asynchronous Dynamic Programming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In-Place Dynamic Programming</a:t>
            </a:r>
          </a:p>
          <a:p>
            <a:pPr lvl="1"/>
            <a:r>
              <a:rPr lang="en-US" dirty="0"/>
              <a:t>Synchronous policy evaluation stores two copies of value function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In-place policy evaluation only needs one copy of value function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9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985884" y="2847207"/>
                <a:ext cx="5791714" cy="7026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𝑛𝑒𝑤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m:rPr>
                              <m:brk m:alnAt="7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  <m:sup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𝑜𝑙𝑑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d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5884" y="2847207"/>
                <a:ext cx="5791714" cy="70262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043294" y="3644600"/>
                <a:ext cx="121193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𝑜𝑙𝑑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←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𝑛𝑒𝑤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3294" y="3644600"/>
                <a:ext cx="1211934" cy="276999"/>
              </a:xfrm>
              <a:prstGeom prst="rect">
                <a:avLst/>
              </a:prstGeom>
              <a:blipFill>
                <a:blip r:embed="rId3"/>
                <a:stretch>
                  <a:fillRect l="-4020" r="-503" b="-1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245904" y="4801683"/>
                <a:ext cx="5251822" cy="7026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m:rPr>
                              <m:brk m:alnAt="7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  <m:sup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d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5904" y="4801683"/>
                <a:ext cx="5251822" cy="70262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/>
          <p:cNvGrpSpPr/>
          <p:nvPr/>
        </p:nvGrpSpPr>
        <p:grpSpPr>
          <a:xfrm>
            <a:off x="7661892" y="5304388"/>
            <a:ext cx="3479920" cy="460337"/>
            <a:chOff x="7661892" y="5304388"/>
            <a:chExt cx="3479920" cy="460337"/>
          </a:xfrm>
        </p:grpSpPr>
        <p:sp>
          <p:nvSpPr>
            <p:cNvPr id="10" name="TextBox 9"/>
            <p:cNvSpPr txBox="1"/>
            <p:nvPr/>
          </p:nvSpPr>
          <p:spPr>
            <a:xfrm>
              <a:off x="8571958" y="5395393"/>
              <a:ext cx="2569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rgbClr val="FF0000"/>
                  </a:solidFill>
                </a:rPr>
                <a:t>Usually converges faster</a:t>
              </a:r>
            </a:p>
          </p:txBody>
        </p:sp>
        <p:cxnSp>
          <p:nvCxnSpPr>
            <p:cNvPr id="12" name="Straight Arrow Connector 11"/>
            <p:cNvCxnSpPr>
              <a:stCxn id="10" idx="1"/>
            </p:cNvCxnSpPr>
            <p:nvPr/>
          </p:nvCxnSpPr>
          <p:spPr>
            <a:xfrm flipH="1" flipV="1">
              <a:off x="7661892" y="5304388"/>
              <a:ext cx="910066" cy="275671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>
            <a:off x="1794132" y="5274051"/>
            <a:ext cx="3185232" cy="417001"/>
            <a:chOff x="1794132" y="5274051"/>
            <a:chExt cx="3185232" cy="417001"/>
          </a:xfrm>
        </p:grpSpPr>
        <p:cxnSp>
          <p:nvCxnSpPr>
            <p:cNvPr id="16" name="Straight Connector 15"/>
            <p:cNvCxnSpPr/>
            <p:nvPr/>
          </p:nvCxnSpPr>
          <p:spPr>
            <a:xfrm flipV="1">
              <a:off x="3280573" y="5274051"/>
              <a:ext cx="697717" cy="0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1794132" y="5321720"/>
              <a:ext cx="31852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Does the update order matter?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7829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915</TotalTime>
  <Words>1128</Words>
  <Application>Microsoft Macintosh PowerPoint</Application>
  <PresentationFormat>Widescreen</PresentationFormat>
  <Paragraphs>250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Cambria Math</vt:lpstr>
      <vt:lpstr>Office Theme</vt:lpstr>
      <vt:lpstr>Dynamic Programming</vt:lpstr>
      <vt:lpstr>Outline </vt:lpstr>
      <vt:lpstr>Dynamic programming</vt:lpstr>
      <vt:lpstr>Dynamic programming</vt:lpstr>
      <vt:lpstr>Policy evaluation</vt:lpstr>
      <vt:lpstr>Policy evaluation</vt:lpstr>
      <vt:lpstr>Understanding policy evaluation</vt:lpstr>
      <vt:lpstr>Iterative policy evaluation</vt:lpstr>
      <vt:lpstr>Asynchronous Dynamic Programming</vt:lpstr>
      <vt:lpstr>Asynchronous Dynamic Programming</vt:lpstr>
      <vt:lpstr>Bellman expectation backup is a contraction mapping</vt:lpstr>
      <vt:lpstr>Bellman expectation backup is a contraction mapping</vt:lpstr>
      <vt:lpstr>Policy improvement</vt:lpstr>
      <vt:lpstr>Policy improvement</vt:lpstr>
      <vt:lpstr>An illustration</vt:lpstr>
      <vt:lpstr>An illustration</vt:lpstr>
      <vt:lpstr>Recap: policy evaluation</vt:lpstr>
      <vt:lpstr>Recap: policy improvement</vt:lpstr>
      <vt:lpstr>Policy iteration</vt:lpstr>
      <vt:lpstr>Value iteration</vt:lpstr>
      <vt:lpstr>Principle of optimality</vt:lpstr>
      <vt:lpstr>Generalized policy iteration</vt:lpstr>
      <vt:lpstr>Complexity of dynamic programming</vt:lpstr>
      <vt:lpstr>Takeaways</vt:lpstr>
      <vt:lpstr>Suggested reading</vt:lpstr>
    </vt:vector>
  </TitlesOfParts>
  <Company>University of Virginia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Reinforcement Learning</dc:title>
  <dc:creator>wang hongning</dc:creator>
  <cp:lastModifiedBy>hongning wang</cp:lastModifiedBy>
  <cp:revision>55</cp:revision>
  <dcterms:created xsi:type="dcterms:W3CDTF">2020-08-23T01:06:06Z</dcterms:created>
  <dcterms:modified xsi:type="dcterms:W3CDTF">2025-11-07T05:32:53Z</dcterms:modified>
</cp:coreProperties>
</file>