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1" r:id="rId9"/>
    <p:sldId id="274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9" r:id="rId18"/>
    <p:sldId id="280" r:id="rId19"/>
    <p:sldId id="269" r:id="rId20"/>
    <p:sldId id="270" r:id="rId21"/>
    <p:sldId id="272" r:id="rId22"/>
    <p:sldId id="271" r:id="rId23"/>
    <p:sldId id="276" r:id="rId24"/>
    <p:sldId id="278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C40C9-6BB7-4C94-8C9C-C1BFDBF0355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653CC-1BE8-4C79-A52C-C45A11BE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F42BD9A6-AD43-0EE5-C7C4-20D13B515D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2595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</a:t>
            </a:r>
            <a:r>
              <a:rPr lang="en-US" altLang="zh-CN" dirty="0">
                <a:solidFill>
                  <a:schemeClr val="tx1"/>
                </a:solidFill>
              </a:rPr>
              <a:t>THU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Dynamic Programming MIT Course – paulvanderlake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47" y="1309351"/>
            <a:ext cx="6873636" cy="30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Prioritized sweeping</a:t>
            </a:r>
          </a:p>
          <a:p>
            <a:pPr lvl="1"/>
            <a:r>
              <a:rPr lang="en-US" dirty="0"/>
              <a:t>Bellman error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Start with state with the largest error</a:t>
            </a:r>
          </a:p>
          <a:p>
            <a:pPr lvl="1"/>
            <a:r>
              <a:rPr lang="en-US" dirty="0"/>
              <a:t>Then update the error of affected states</a:t>
            </a:r>
          </a:p>
          <a:p>
            <a:r>
              <a:rPr lang="en-US" dirty="0"/>
              <a:t> Real-time backup</a:t>
            </a:r>
          </a:p>
          <a:p>
            <a:pPr lvl="1"/>
            <a:r>
              <a:rPr lang="en-US" dirty="0"/>
              <a:t>Only update the states recently visited by the agent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1244" y="2652192"/>
                <a:ext cx="5149936" cy="79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244" y="2652192"/>
                <a:ext cx="5149936" cy="798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F62CEC5-F6F8-4A8E-6B6B-1420E37A7347}"/>
              </a:ext>
            </a:extLst>
          </p:cNvPr>
          <p:cNvSpPr txBox="1"/>
          <p:nvPr/>
        </p:nvSpPr>
        <p:spPr>
          <a:xfrm>
            <a:off x="9585789" y="4880225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it ever stop?</a:t>
            </a:r>
          </a:p>
        </p:txBody>
      </p:sp>
    </p:spTree>
    <p:extLst>
      <p:ext uri="{BB962C8B-B14F-4D97-AF65-F5344CB8AC3E}">
        <p14:creationId xmlns:p14="http://schemas.microsoft.com/office/powerpoint/2010/main" val="14584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8/8b/Sine_fixed_point.svg/2560px-Sine_fixed_poi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55" y="2621612"/>
            <a:ext cx="5241925" cy="41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expectation backup is a contraction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Contraction mapping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∈(0,1)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expectation backup is a contraction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Bellman expectation backup operator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-contraction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91964" y="3282084"/>
                <a:ext cx="79789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64" y="3282084"/>
                <a:ext cx="7978979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91883" y="3818980"/>
                <a:ext cx="3392019" cy="69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83" y="3818980"/>
                <a:ext cx="3392019" cy="690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08661" y="4548823"/>
                <a:ext cx="25325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661" y="4548823"/>
                <a:ext cx="2532553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783435" y="5008228"/>
            <a:ext cx="3875714" cy="751031"/>
            <a:chOff x="3783435" y="5008228"/>
            <a:chExt cx="3875714" cy="751031"/>
          </a:xfrm>
        </p:grpSpPr>
        <p:sp>
          <p:nvSpPr>
            <p:cNvPr id="7" name="TextBox 6"/>
            <p:cNvSpPr txBox="1"/>
            <p:nvPr/>
          </p:nvSpPr>
          <p:spPr>
            <a:xfrm>
              <a:off x="3783435" y="5389927"/>
              <a:ext cx="3875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Converge exponentially fast!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041783" y="5008228"/>
              <a:ext cx="0" cy="3565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113" y="3189565"/>
            <a:ext cx="4790241" cy="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Policy improvement theory</a:t>
                </a:r>
              </a:p>
              <a:p>
                <a:pPr lvl="1"/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as two </a:t>
                </a:r>
                <a:r>
                  <a:rPr lang="en-US" u="sng" dirty="0"/>
                  <a:t>deterministic</a:t>
                </a:r>
                <a:r>
                  <a:rPr lang="en-US" dirty="0"/>
                  <a:t> policies,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88" y="3104256"/>
            <a:ext cx="6701774" cy="34208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106250" y="3555397"/>
            <a:ext cx="2411833" cy="2575421"/>
            <a:chOff x="9106250" y="3603071"/>
            <a:chExt cx="2411833" cy="2575421"/>
          </a:xfrm>
        </p:grpSpPr>
        <p:sp>
          <p:nvSpPr>
            <p:cNvPr id="5" name="TextBox 4"/>
            <p:cNvSpPr txBox="1"/>
            <p:nvPr/>
          </p:nvSpPr>
          <p:spPr>
            <a:xfrm>
              <a:off x="9525697" y="4416803"/>
              <a:ext cx="19923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Keep expanding by definition, until hit </a:t>
              </a:r>
              <a:r>
                <a:rPr lang="en-US" u="sng" dirty="0">
                  <a:solidFill>
                    <a:srgbClr val="0070C0"/>
                  </a:solidFill>
                </a:rPr>
                <a:t>all states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9106250" y="3603071"/>
              <a:ext cx="260059" cy="2575421"/>
            </a:xfrm>
            <a:prstGeom prst="rightBrac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27" y="3453393"/>
            <a:ext cx="4317873" cy="238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67" y="3748603"/>
            <a:ext cx="4317873" cy="277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36" y="4064959"/>
            <a:ext cx="4317873" cy="277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530" y="4415986"/>
            <a:ext cx="6344463" cy="20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10" y="3062104"/>
            <a:ext cx="6981876" cy="2143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 achieved by a “greedy” search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50360" y="2386668"/>
            <a:ext cx="4081244" cy="826315"/>
            <a:chOff x="4450360" y="2386668"/>
            <a:chExt cx="4081244" cy="826315"/>
          </a:xfrm>
        </p:grpSpPr>
        <p:sp>
          <p:nvSpPr>
            <p:cNvPr id="7" name="TextBox 6"/>
            <p:cNvSpPr txBox="1"/>
            <p:nvPr/>
          </p:nvSpPr>
          <p:spPr>
            <a:xfrm>
              <a:off x="5796793" y="2386668"/>
              <a:ext cx="2734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 each state, take the </a:t>
              </a:r>
              <a:r>
                <a:rPr lang="en-US" u="sng" dirty="0"/>
                <a:t>best</a:t>
              </a:r>
              <a:r>
                <a:rPr lang="en-US" dirty="0"/>
                <a:t> action at the moment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4450360" y="2709834"/>
              <a:ext cx="1346433" cy="50314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050173" y="3309457"/>
            <a:ext cx="201336" cy="192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13837" y="5389927"/>
            <a:ext cx="634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no change happens? </a:t>
            </a:r>
            <a:r>
              <a:rPr lang="en-US" dirty="0">
                <a:solidFill>
                  <a:srgbClr val="FF0000"/>
                </a:solidFill>
              </a:rPr>
              <a:t>The optimal policy has been found!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7061" y="5859711"/>
            <a:ext cx="572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it stop? Yes, the proof is similar as in policy evaluation!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77" y="5412728"/>
            <a:ext cx="4317873" cy="3076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12" y="5850426"/>
            <a:ext cx="5526960" cy="3076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63351" y="4861711"/>
            <a:ext cx="2236205" cy="432706"/>
            <a:chOff x="6663351" y="4861711"/>
            <a:chExt cx="2236205" cy="432706"/>
          </a:xfrm>
        </p:grpSpPr>
        <p:sp>
          <p:nvSpPr>
            <p:cNvPr id="5" name="TextBox 4"/>
            <p:cNvSpPr txBox="1"/>
            <p:nvPr/>
          </p:nvSpPr>
          <p:spPr>
            <a:xfrm>
              <a:off x="6663351" y="4925085"/>
              <a:ext cx="223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One step look ahead!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007382" y="4861711"/>
              <a:ext cx="12765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7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60" y="2491168"/>
            <a:ext cx="7799084" cy="286021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79535" y="1853967"/>
            <a:ext cx="4236439" cy="2873229"/>
            <a:chOff x="5079535" y="1853967"/>
            <a:chExt cx="4236439" cy="2873229"/>
          </a:xfrm>
        </p:grpSpPr>
        <p:sp>
          <p:nvSpPr>
            <p:cNvPr id="5" name="TextBox 4"/>
            <p:cNvSpPr txBox="1"/>
            <p:nvPr/>
          </p:nvSpPr>
          <p:spPr>
            <a:xfrm>
              <a:off x="7302616" y="1853967"/>
              <a:ext cx="2013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Terminal states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5079535" y="2038633"/>
              <a:ext cx="2223081" cy="4361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013197" y="2197916"/>
              <a:ext cx="788564" cy="25292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2455" y="5509033"/>
                <a:ext cx="40957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no discount, episodic task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55" y="5509033"/>
                <a:ext cx="4095737" cy="369332"/>
              </a:xfrm>
              <a:prstGeom prst="rect">
                <a:avLst/>
              </a:prstGeom>
              <a:blipFill>
                <a:blip r:embed="rId3"/>
                <a:stretch>
                  <a:fillRect l="-2679" t="-26667" r="-357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8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1" y="1592503"/>
            <a:ext cx="7423336" cy="1675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8233" y="1197528"/>
                <a:ext cx="324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33" y="1197528"/>
                <a:ext cx="324641" cy="307777"/>
              </a:xfrm>
              <a:prstGeom prst="rect">
                <a:avLst/>
              </a:prstGeom>
              <a:blipFill>
                <a:blip r:embed="rId3"/>
                <a:stretch>
                  <a:fillRect l="-9259" r="-740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45" y="3216472"/>
            <a:ext cx="5753142" cy="1524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628" y="3108121"/>
            <a:ext cx="2064403" cy="1644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978" y="4862987"/>
            <a:ext cx="5686467" cy="1485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822" y="4811087"/>
            <a:ext cx="2064403" cy="164424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48958" y="3603278"/>
            <a:ext cx="552262" cy="362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83524" y="5232901"/>
            <a:ext cx="552262" cy="362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B6CB8-6701-3465-0CD2-6C0CF3C94749}"/>
              </a:ext>
            </a:extLst>
          </p:cNvPr>
          <p:cNvSpPr txBox="1"/>
          <p:nvPr/>
        </p:nvSpPr>
        <p:spPr>
          <a:xfrm>
            <a:off x="4642874" y="1211169"/>
            <a:ext cx="198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random policy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07021-F222-4298-C666-F2D7C629B3B0}"/>
              </a:ext>
            </a:extLst>
          </p:cNvPr>
          <p:cNvGrpSpPr/>
          <p:nvPr/>
        </p:nvGrpSpPr>
        <p:grpSpPr>
          <a:xfrm>
            <a:off x="8016445" y="3793811"/>
            <a:ext cx="2506158" cy="369332"/>
            <a:chOff x="8016445" y="3793811"/>
            <a:chExt cx="2506158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19ADB4-C748-921A-5CD3-2FE40AC73EA6}"/>
                </a:ext>
              </a:extLst>
            </p:cNvPr>
            <p:cNvSpPr txBox="1"/>
            <p:nvPr/>
          </p:nvSpPr>
          <p:spPr>
            <a:xfrm>
              <a:off x="8458200" y="3793811"/>
              <a:ext cx="206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 improved policy!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0FEA97-9501-F43F-3585-7A140439016C}"/>
                </a:ext>
              </a:extLst>
            </p:cNvPr>
            <p:cNvCxnSpPr>
              <a:stCxn id="15" idx="1"/>
            </p:cNvCxnSpPr>
            <p:nvPr/>
          </p:nvCxnSpPr>
          <p:spPr>
            <a:xfrm flipH="1">
              <a:off x="8016445" y="3978477"/>
              <a:ext cx="44175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0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17962-F805-762E-E972-709398926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1B809-D853-EFA8-5678-3401A3542537}"/>
              </a:ext>
            </a:extLst>
          </p:cNvPr>
          <p:cNvGrpSpPr/>
          <p:nvPr/>
        </p:nvGrpSpPr>
        <p:grpSpPr>
          <a:xfrm>
            <a:off x="8271545" y="2115473"/>
            <a:ext cx="3834706" cy="2379037"/>
            <a:chOff x="8271545" y="2115473"/>
            <a:chExt cx="3834706" cy="23790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D14480-AF48-171D-B8C3-AEB89DCD2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1545" y="2115473"/>
              <a:ext cx="3639573" cy="205805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9896E7-E6CF-63D6-AA66-CCB6ACCCB4E8}"/>
                </a:ext>
              </a:extLst>
            </p:cNvPr>
            <p:cNvSpPr/>
            <p:nvPr/>
          </p:nvSpPr>
          <p:spPr>
            <a:xfrm>
              <a:off x="9271692" y="4125178"/>
              <a:ext cx="28345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Bellman Expectation Backup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B23626-9EA4-B5B3-EC66-8A979D02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E23DF-9A3D-7832-78B6-DF38F42DA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a </a:t>
                </a:r>
                <a:r>
                  <a:rPr lang="en-US" u="sng" dirty="0"/>
                  <a:t>known</a:t>
                </a:r>
                <a:r>
                  <a:rPr lang="en-US" dirty="0"/>
                  <a:t> environment described by a finite MDP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Finite state space and action space</a:t>
                </a:r>
              </a:p>
              <a:p>
                <a:r>
                  <a:rPr lang="en-US" dirty="0"/>
                  <a:t>Compute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Iterative policy evaluation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DDAD213D-B490-34B5-51D1-DECCB061A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757" y="4229843"/>
            <a:ext cx="6283878" cy="7465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E9AAE0-83CB-3110-C48A-1FD317B4BE37}"/>
              </a:ext>
            </a:extLst>
          </p:cNvPr>
          <p:cNvGrpSpPr/>
          <p:nvPr/>
        </p:nvGrpSpPr>
        <p:grpSpPr>
          <a:xfrm>
            <a:off x="2562837" y="4681056"/>
            <a:ext cx="1874939" cy="608420"/>
            <a:chOff x="2160166" y="4496499"/>
            <a:chExt cx="1874939" cy="6084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F66355-DDC0-B8CE-B389-8D9147AD5E9B}"/>
                </a:ext>
              </a:extLst>
            </p:cNvPr>
            <p:cNvSpPr txBox="1"/>
            <p:nvPr/>
          </p:nvSpPr>
          <p:spPr>
            <a:xfrm>
              <a:off x="2160166" y="4735587"/>
              <a:ext cx="1874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Current iteration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A0FA969-FDB7-B0BB-48CB-742E630B36E8}"/>
                </a:ext>
              </a:extLst>
            </p:cNvPr>
            <p:cNvCxnSpPr/>
            <p:nvPr/>
          </p:nvCxnSpPr>
          <p:spPr>
            <a:xfrm flipV="1">
              <a:off x="2923562" y="4496499"/>
              <a:ext cx="0" cy="21811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7378C1-B0EE-E3D3-0E2A-7DA9B639F4FF}"/>
              </a:ext>
            </a:extLst>
          </p:cNvPr>
          <p:cNvGrpSpPr/>
          <p:nvPr/>
        </p:nvGrpSpPr>
        <p:grpSpPr>
          <a:xfrm>
            <a:off x="8024069" y="4685250"/>
            <a:ext cx="1874939" cy="633586"/>
            <a:chOff x="7621398" y="4500693"/>
            <a:chExt cx="1874939" cy="6335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312646-DBB7-DF18-5730-EE16A56E648B}"/>
                </a:ext>
              </a:extLst>
            </p:cNvPr>
            <p:cNvSpPr txBox="1"/>
            <p:nvPr/>
          </p:nvSpPr>
          <p:spPr>
            <a:xfrm>
              <a:off x="7621398" y="4764947"/>
              <a:ext cx="1874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Last iteration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0CE351E-9F4E-921A-578C-A6863E4D25E4}"/>
                </a:ext>
              </a:extLst>
            </p:cNvPr>
            <p:cNvCxnSpPr/>
            <p:nvPr/>
          </p:nvCxnSpPr>
          <p:spPr>
            <a:xfrm flipV="1">
              <a:off x="8229599" y="4500693"/>
              <a:ext cx="0" cy="21811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65531ED-E7AC-5959-3C09-D9433242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46282AB-0C67-CAB8-9AFE-53E4EEFA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EC978F9-997F-E5DD-40CF-D5861AEF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74B01-B3ED-A17C-5888-EC3454BF0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DD8CE5-55DF-B381-98CC-8870B9D83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10" y="3062104"/>
            <a:ext cx="6981876" cy="2143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A1BC3-2CE4-8697-DD70-0C4BC75C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policy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021C-8BAE-34E8-4281-F1DA3C1C1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 achieved by a “greedy” search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B3CA32-E5C6-A384-3743-2D2E1633C23E}"/>
              </a:ext>
            </a:extLst>
          </p:cNvPr>
          <p:cNvGrpSpPr/>
          <p:nvPr/>
        </p:nvGrpSpPr>
        <p:grpSpPr>
          <a:xfrm>
            <a:off x="4450360" y="2386668"/>
            <a:ext cx="4081244" cy="826315"/>
            <a:chOff x="4450360" y="2386668"/>
            <a:chExt cx="4081244" cy="826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87ACC3-BC9E-1764-3D1D-6DA40AB936A9}"/>
                </a:ext>
              </a:extLst>
            </p:cNvPr>
            <p:cNvSpPr txBox="1"/>
            <p:nvPr/>
          </p:nvSpPr>
          <p:spPr>
            <a:xfrm>
              <a:off x="5796793" y="2386668"/>
              <a:ext cx="2734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 each state, take the </a:t>
              </a:r>
              <a:r>
                <a:rPr lang="en-US" u="sng" dirty="0"/>
                <a:t>best</a:t>
              </a:r>
              <a:r>
                <a:rPr lang="en-US" dirty="0"/>
                <a:t> action at the moment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020F2C-73DC-F106-FB7C-5089289C6D05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4450360" y="2709834"/>
              <a:ext cx="1346433" cy="50314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7192B80-532F-400B-CCBC-B03D74542692}"/>
              </a:ext>
            </a:extLst>
          </p:cNvPr>
          <p:cNvSpPr/>
          <p:nvPr/>
        </p:nvSpPr>
        <p:spPr>
          <a:xfrm>
            <a:off x="5050173" y="3309457"/>
            <a:ext cx="201336" cy="192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A26812-5971-CCD2-62CD-AD2B784D551C}"/>
              </a:ext>
            </a:extLst>
          </p:cNvPr>
          <p:cNvSpPr txBox="1"/>
          <p:nvPr/>
        </p:nvSpPr>
        <p:spPr>
          <a:xfrm>
            <a:off x="2713837" y="5389927"/>
            <a:ext cx="634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no change happens? </a:t>
            </a:r>
            <a:r>
              <a:rPr lang="en-US" dirty="0">
                <a:solidFill>
                  <a:srgbClr val="FF0000"/>
                </a:solidFill>
              </a:rPr>
              <a:t>The optimal policy has been found!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B417F-5BAF-7494-F427-451B16F9DA7E}"/>
              </a:ext>
            </a:extLst>
          </p:cNvPr>
          <p:cNvSpPr txBox="1"/>
          <p:nvPr/>
        </p:nvSpPr>
        <p:spPr>
          <a:xfrm>
            <a:off x="2697061" y="5859711"/>
            <a:ext cx="572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it stop? Yes, the proof is similar as in policy evaluation! 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3B321AB-D837-0603-007C-6BA4D335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A78F8A0-2397-45AD-FC26-5533548C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E88F1DB-257A-EA67-960A-A8CD188C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C881EA-05EF-09F9-C634-D0BBC9FD8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77" y="5412728"/>
            <a:ext cx="4317873" cy="307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4F39CC-684E-F498-A813-4EA523027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12" y="5850426"/>
            <a:ext cx="5526960" cy="307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802FF07-F9F9-DCCD-D8E5-ACE96A1BBEA7}"/>
              </a:ext>
            </a:extLst>
          </p:cNvPr>
          <p:cNvGrpSpPr/>
          <p:nvPr/>
        </p:nvGrpSpPr>
        <p:grpSpPr>
          <a:xfrm>
            <a:off x="6663351" y="4861711"/>
            <a:ext cx="2236205" cy="432706"/>
            <a:chOff x="6663351" y="4861711"/>
            <a:chExt cx="2236205" cy="4327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774FD1-2A07-9DE8-D055-55C99A5C1032}"/>
                </a:ext>
              </a:extLst>
            </p:cNvPr>
            <p:cNvSpPr txBox="1"/>
            <p:nvPr/>
          </p:nvSpPr>
          <p:spPr>
            <a:xfrm>
              <a:off x="6663351" y="4925085"/>
              <a:ext cx="223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One step look ahead!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52919E-1345-C707-BA7B-14B898E60120}"/>
                </a:ext>
              </a:extLst>
            </p:cNvPr>
            <p:cNvCxnSpPr/>
            <p:nvPr/>
          </p:nvCxnSpPr>
          <p:spPr>
            <a:xfrm>
              <a:off x="7007382" y="4861711"/>
              <a:ext cx="12765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7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786" y="983599"/>
            <a:ext cx="4199214" cy="248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Iteratively improve the policy</a:t>
                </a:r>
              </a:p>
              <a:p>
                <a:pPr lvl="1"/>
                <a:r>
                  <a:rPr lang="en-US" dirty="0"/>
                  <a:t>Policy evaluation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where can be improved</a:t>
                </a:r>
              </a:p>
              <a:p>
                <a:pPr lvl="1"/>
                <a:r>
                  <a:rPr lang="en-US" dirty="0"/>
                  <a:t>Policy improvement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get the next policy to be evaluated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64" y="3481997"/>
            <a:ext cx="7479111" cy="47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7560" y="4194495"/>
            <a:ext cx="26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Like an EM algorithm?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6532" y="4984074"/>
            <a:ext cx="289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Exponential convergence!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55302" y="3858936"/>
            <a:ext cx="2067887" cy="1069812"/>
            <a:chOff x="2055302" y="3858936"/>
            <a:chExt cx="2067887" cy="1069812"/>
          </a:xfrm>
        </p:grpSpPr>
        <p:sp>
          <p:nvSpPr>
            <p:cNvPr id="7" name="TextBox 6"/>
            <p:cNvSpPr txBox="1"/>
            <p:nvPr/>
          </p:nvSpPr>
          <p:spPr>
            <a:xfrm>
              <a:off x="2055302" y="4559416"/>
              <a:ext cx="2067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Complexity?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36147" y="3858936"/>
              <a:ext cx="272642" cy="61659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378945" y="4561406"/>
            <a:ext cx="467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we need to wait for exact policy evaluation?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8716" y="1135416"/>
            <a:ext cx="243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Another contraction! </a:t>
            </a:r>
          </a:p>
        </p:txBody>
      </p:sp>
    </p:spTree>
    <p:extLst>
      <p:ext uri="{BB962C8B-B14F-4D97-AF65-F5344CB8AC3E}">
        <p14:creationId xmlns:p14="http://schemas.microsoft.com/office/powerpoint/2010/main" val="4628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  <a:p>
            <a:r>
              <a:rPr lang="en-US" dirty="0"/>
              <a:t>Policy iteration</a:t>
            </a:r>
          </a:p>
          <a:p>
            <a:r>
              <a:rPr lang="en-US" dirty="0"/>
              <a:t>Value iteration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policy improvement right after one iteration of policy evaluation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91" y="3148531"/>
            <a:ext cx="6747608" cy="1507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3993" y="3397541"/>
            <a:ext cx="138418" cy="27264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0587" y="3410125"/>
            <a:ext cx="402672" cy="2726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4613" y="3301067"/>
            <a:ext cx="222307" cy="2810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90007" y="2642532"/>
            <a:ext cx="2269223" cy="1077985"/>
            <a:chOff x="2890007" y="2642532"/>
            <a:chExt cx="2269223" cy="1077985"/>
          </a:xfrm>
        </p:grpSpPr>
        <p:sp>
          <p:nvSpPr>
            <p:cNvPr id="8" name="Rectangle 7"/>
            <p:cNvSpPr/>
            <p:nvPr/>
          </p:nvSpPr>
          <p:spPr>
            <a:xfrm>
              <a:off x="4093828" y="3301066"/>
              <a:ext cx="595618" cy="41945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890007" y="2642532"/>
              <a:ext cx="2269223" cy="641758"/>
              <a:chOff x="2890007" y="2642532"/>
              <a:chExt cx="2269223" cy="6417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90007" y="2642532"/>
                <a:ext cx="2269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Policy improvement</a:t>
                </a:r>
              </a:p>
            </p:txBody>
          </p:sp>
          <p:cxnSp>
            <p:nvCxnSpPr>
              <p:cNvPr id="14" name="Straight Arrow Connector 13"/>
              <p:cNvCxnSpPr>
                <a:stCxn id="12" idx="2"/>
              </p:cNvCxnSpPr>
              <p:nvPr/>
            </p:nvCxnSpPr>
            <p:spPr>
              <a:xfrm>
                <a:off x="4024619" y="3011864"/>
                <a:ext cx="165682" cy="27242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4907560" y="2650921"/>
            <a:ext cx="3557430" cy="687897"/>
            <a:chOff x="4907560" y="2650921"/>
            <a:chExt cx="3557430" cy="687897"/>
          </a:xfrm>
        </p:grpSpPr>
        <p:sp>
          <p:nvSpPr>
            <p:cNvPr id="9" name="TextBox 8"/>
            <p:cNvSpPr txBox="1"/>
            <p:nvPr/>
          </p:nvSpPr>
          <p:spPr>
            <a:xfrm>
              <a:off x="4920144" y="2650921"/>
              <a:ext cx="3544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Policy evaluation for only one step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907560" y="3024447"/>
              <a:ext cx="685800" cy="23048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796793" y="3011648"/>
              <a:ext cx="473978" cy="32717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16697" y="4928533"/>
            <a:ext cx="884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explicit policy, which is induced by the updated value function (i.e., take the best action)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556C11-2002-07BC-B54B-5F31C7A3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1968" r="52651" b="1"/>
          <a:stretch>
            <a:fillRect/>
          </a:stretch>
        </p:blipFill>
        <p:spPr>
          <a:xfrm>
            <a:off x="6253993" y="649137"/>
            <a:ext cx="3541298" cy="582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3DB1BF-03BC-D2E0-F49D-B09FEEEAB8CD}"/>
              </a:ext>
            </a:extLst>
          </p:cNvPr>
          <p:cNvSpPr txBox="1"/>
          <p:nvPr/>
        </p:nvSpPr>
        <p:spPr>
          <a:xfrm>
            <a:off x="6096000" y="1239787"/>
            <a:ext cx="245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fix point iteration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619E18-E991-31D2-E4C3-171C084D6836}"/>
              </a:ext>
            </a:extLst>
          </p:cNvPr>
          <p:cNvSpPr txBox="1"/>
          <p:nvPr/>
        </p:nvSpPr>
        <p:spPr>
          <a:xfrm>
            <a:off x="6850977" y="351020"/>
            <a:ext cx="280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argmax for each state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54B09-4FF3-E8B8-789B-9E90CCF48FEE}"/>
              </a:ext>
            </a:extLst>
          </p:cNvPr>
          <p:cNvSpPr txBox="1"/>
          <p:nvPr/>
        </p:nvSpPr>
        <p:spPr>
          <a:xfrm>
            <a:off x="7928287" y="1249188"/>
            <a:ext cx="280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take the value of the max?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B81A3B-5D4C-D68C-AEAD-B106CD9CBDD6}"/>
              </a:ext>
            </a:extLst>
          </p:cNvPr>
          <p:cNvSpPr/>
          <p:nvPr/>
        </p:nvSpPr>
        <p:spPr>
          <a:xfrm>
            <a:off x="7832834" y="795111"/>
            <a:ext cx="878029" cy="4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159747-491A-4AD6-25BA-EA2F969CFBE0}"/>
              </a:ext>
            </a:extLst>
          </p:cNvPr>
          <p:cNvSpPr/>
          <p:nvPr/>
        </p:nvSpPr>
        <p:spPr>
          <a:xfrm>
            <a:off x="8777811" y="732384"/>
            <a:ext cx="1017480" cy="46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BE318A-2D9C-A312-4A60-5B3225B63406}"/>
              </a:ext>
            </a:extLst>
          </p:cNvPr>
          <p:cNvSpPr txBox="1"/>
          <p:nvPr/>
        </p:nvSpPr>
        <p:spPr>
          <a:xfrm>
            <a:off x="8059737" y="1266713"/>
            <a:ext cx="19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fix point iteration</a:t>
            </a:r>
          </a:p>
        </p:txBody>
      </p:sp>
    </p:spTree>
    <p:extLst>
      <p:ext uri="{BB962C8B-B14F-4D97-AF65-F5344CB8AC3E}">
        <p14:creationId xmlns:p14="http://schemas.microsoft.com/office/powerpoint/2010/main" val="3577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26" grpId="0"/>
      <p:bldP spid="11" grpId="0"/>
      <p:bldP spid="13" grpId="0"/>
      <p:bldP spid="15" grpId="0"/>
      <p:bldP spid="18" grpId="0" animBg="1"/>
      <p:bldP spid="19" grpId="0" animBg="1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achieves the optimal value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and only if,</a:t>
                </a:r>
              </a:p>
              <a:p>
                <a:pPr lvl="1"/>
                <a:r>
                  <a:rPr lang="en-US" dirty="0"/>
                  <a:t>For any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achieves the optimal value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792598" y="2671894"/>
            <a:ext cx="3277730" cy="369332"/>
            <a:chOff x="5792598" y="2671894"/>
            <a:chExt cx="327773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262382" y="2671894"/>
              <a:ext cx="2807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Recurring sub-problems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792598" y="2852257"/>
              <a:ext cx="41945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384796" y="3045204"/>
            <a:ext cx="2747396" cy="369332"/>
            <a:chOff x="8384796" y="3045204"/>
            <a:chExt cx="274739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846192" y="304520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Optimal substructure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384796" y="3238150"/>
              <a:ext cx="42364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404220" y="5163424"/>
            <a:ext cx="346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Bellman optimality equation!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91" y="4354410"/>
            <a:ext cx="5538045" cy="784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667" y="3942824"/>
            <a:ext cx="2719733" cy="1789485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ways to perform policy evaluation</a:t>
            </a:r>
          </a:p>
          <a:p>
            <a:pPr lvl="1"/>
            <a:r>
              <a:rPr lang="en-US" dirty="0"/>
              <a:t>Asynchronous policy evaluation</a:t>
            </a:r>
          </a:p>
          <a:p>
            <a:pPr lvl="1"/>
            <a:r>
              <a:rPr lang="en-US" dirty="0"/>
              <a:t>Finite step policy evaluation</a:t>
            </a:r>
          </a:p>
          <a:p>
            <a:r>
              <a:rPr lang="en-US" dirty="0"/>
              <a:t>Various ways to improve the current policy</a:t>
            </a:r>
          </a:p>
          <a:p>
            <a:pPr lvl="1"/>
            <a:r>
              <a:rPr lang="en-US" dirty="0"/>
              <a:t>For all states </a:t>
            </a:r>
          </a:p>
          <a:p>
            <a:pPr lvl="1"/>
            <a:r>
              <a:rPr lang="en-US" dirty="0"/>
              <a:t>At least one state </a:t>
            </a:r>
          </a:p>
          <a:p>
            <a:pPr lvl="1"/>
            <a:r>
              <a:rPr lang="en-US" dirty="0"/>
              <a:t>A subset of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489" y="2253685"/>
            <a:ext cx="2223083" cy="33543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00532" y="1610686"/>
            <a:ext cx="2592198" cy="616591"/>
            <a:chOff x="9500532" y="1610686"/>
            <a:chExt cx="2592198" cy="616591"/>
          </a:xfrm>
        </p:grpSpPr>
        <p:sp>
          <p:nvSpPr>
            <p:cNvPr id="5" name="TextBox 4"/>
            <p:cNvSpPr txBox="1"/>
            <p:nvPr/>
          </p:nvSpPr>
          <p:spPr>
            <a:xfrm>
              <a:off x="9500532" y="1610686"/>
              <a:ext cx="259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Any evaluation method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9668313" y="1979802"/>
              <a:ext cx="415254" cy="24747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536884" y="4102217"/>
            <a:ext cx="2769765" cy="595835"/>
            <a:chOff x="9536884" y="4102217"/>
            <a:chExt cx="2769765" cy="595835"/>
          </a:xfrm>
        </p:grpSpPr>
        <p:sp>
          <p:nvSpPr>
            <p:cNvPr id="6" name="TextBox 5"/>
            <p:cNvSpPr txBox="1"/>
            <p:nvPr/>
          </p:nvSpPr>
          <p:spPr>
            <a:xfrm>
              <a:off x="9536884" y="4328720"/>
              <a:ext cx="2769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Any improvement method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0058400" y="4102217"/>
              <a:ext cx="469783" cy="23069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ACB7F-8976-4667-2919-4EF0A233EC3C}"/>
              </a:ext>
            </a:extLst>
          </p:cNvPr>
          <p:cNvSpPr txBox="1"/>
          <p:nvPr/>
        </p:nvSpPr>
        <p:spPr>
          <a:xfrm>
            <a:off x="4320256" y="4961709"/>
            <a:ext cx="350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underlying structure of almost all machine learning algorithm!</a:t>
            </a:r>
          </a:p>
        </p:txBody>
      </p:sp>
    </p:spTree>
    <p:extLst>
      <p:ext uri="{BB962C8B-B14F-4D97-AF65-F5344CB8AC3E}">
        <p14:creationId xmlns:p14="http://schemas.microsoft.com/office/powerpoint/2010/main" val="17702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it is quadratic to the number of states</a:t>
            </a:r>
          </a:p>
          <a:p>
            <a:pPr lvl="1"/>
            <a:r>
              <a:rPr lang="en-US" dirty="0"/>
              <a:t>At least one has to sweep through all the successor states for policy evaluation or improvement</a:t>
            </a:r>
          </a:p>
          <a:p>
            <a:pPr lvl="1"/>
            <a:r>
              <a:rPr lang="en-US" dirty="0"/>
              <a:t>Key performance bottleneck in practice </a:t>
            </a:r>
          </a:p>
          <a:p>
            <a:r>
              <a:rPr lang="en-US" dirty="0"/>
              <a:t>Approximations!</a:t>
            </a:r>
          </a:p>
          <a:p>
            <a:pPr lvl="1"/>
            <a:r>
              <a:rPr lang="en-US" dirty="0"/>
              <a:t>Sample backups – using sampled rewards and successor states </a:t>
            </a:r>
          </a:p>
          <a:p>
            <a:pPr lvl="1"/>
            <a:r>
              <a:rPr lang="en-US" dirty="0"/>
              <a:t>Functional approximation of the value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404019" y="3917619"/>
            <a:ext cx="3202566" cy="369332"/>
            <a:chOff x="9404019" y="3917619"/>
            <a:chExt cx="320256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9742043" y="3917619"/>
              <a:ext cx="286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Monte Carlo methods!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9404019" y="3986958"/>
              <a:ext cx="303356" cy="251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36217" y="4307648"/>
            <a:ext cx="3206899" cy="369332"/>
            <a:chOff x="7536217" y="4307648"/>
            <a:chExt cx="3206899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7878574" y="4307648"/>
              <a:ext cx="286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Q-learning!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536217" y="4372653"/>
              <a:ext cx="303356" cy="251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97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 is for a </a:t>
            </a:r>
            <a:r>
              <a:rPr lang="en-US" u="sng" dirty="0"/>
              <a:t>given</a:t>
            </a:r>
            <a:r>
              <a:rPr lang="en-US" dirty="0"/>
              <a:t> policy under a </a:t>
            </a:r>
            <a:r>
              <a:rPr lang="en-US" u="sng" dirty="0"/>
              <a:t>known</a:t>
            </a:r>
            <a:r>
              <a:rPr lang="en-US" dirty="0"/>
              <a:t> environment</a:t>
            </a:r>
          </a:p>
          <a:p>
            <a:r>
              <a:rPr lang="en-US" dirty="0"/>
              <a:t>Policy evaluation guides policy improvement</a:t>
            </a:r>
          </a:p>
          <a:p>
            <a:r>
              <a:rPr lang="en-US" dirty="0"/>
              <a:t>Great flexibility in generalized policy iteration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3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4: Dynamic Programming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 mathematical optimization method and a computer programming method</a:t>
            </a:r>
          </a:p>
          <a:p>
            <a:pPr lvl="1"/>
            <a:r>
              <a:rPr lang="en-US" dirty="0"/>
              <a:t>Shortest path</a:t>
            </a:r>
          </a:p>
          <a:p>
            <a:pPr lvl="1"/>
            <a:r>
              <a:rPr lang="en-US" dirty="0"/>
              <a:t>Edit distance</a:t>
            </a:r>
          </a:p>
          <a:p>
            <a:pPr lvl="1"/>
            <a:r>
              <a:rPr lang="en-US" dirty="0"/>
              <a:t>Viterbi decoding</a:t>
            </a:r>
          </a:p>
          <a:p>
            <a:pPr lvl="1"/>
            <a:r>
              <a:rPr lang="en-US" dirty="0"/>
              <a:t>Matrix chain multiplication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69" y="3298981"/>
            <a:ext cx="4997239" cy="255432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problem-solving principle</a:t>
            </a:r>
          </a:p>
          <a:p>
            <a:pPr lvl="1"/>
            <a:r>
              <a:rPr lang="en-US" dirty="0"/>
              <a:t>Break a complex problem into simpler sub-problems recursively</a:t>
            </a:r>
          </a:p>
          <a:p>
            <a:pPr lvl="1"/>
            <a:r>
              <a:rPr lang="en-US" dirty="0"/>
              <a:t>Combine solutions of sub-problems </a:t>
            </a:r>
          </a:p>
          <a:p>
            <a:r>
              <a:rPr lang="en-US" dirty="0"/>
              <a:t>Key properties</a:t>
            </a:r>
          </a:p>
          <a:p>
            <a:pPr lvl="1"/>
            <a:r>
              <a:rPr lang="en-US" dirty="0"/>
              <a:t>Optimal substructure</a:t>
            </a:r>
          </a:p>
          <a:p>
            <a:pPr lvl="2"/>
            <a:r>
              <a:rPr lang="en-US" dirty="0"/>
              <a:t>An optimal solution can be constructed from optimal solutions of its sub-problems </a:t>
            </a:r>
          </a:p>
          <a:p>
            <a:pPr lvl="1"/>
            <a:r>
              <a:rPr lang="en-US" dirty="0"/>
              <a:t>Overlapping sub-problems</a:t>
            </a:r>
          </a:p>
          <a:p>
            <a:pPr lvl="2"/>
            <a:r>
              <a:rPr lang="en-US" dirty="0"/>
              <a:t>Sub-problems recur repeatedly</a:t>
            </a:r>
          </a:p>
          <a:p>
            <a:pPr lvl="2"/>
            <a:r>
              <a:rPr lang="en-US" dirty="0"/>
              <a:t>Solutions to them can be reused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a </a:t>
                </a:r>
                <a:r>
                  <a:rPr lang="en-US" u="sng" dirty="0"/>
                  <a:t>known</a:t>
                </a:r>
                <a:r>
                  <a:rPr lang="en-US" dirty="0"/>
                  <a:t> environment described by a finite MDP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Finite state space and action space</a:t>
                </a:r>
              </a:p>
              <a:p>
                <a:r>
                  <a:rPr lang="en-US" dirty="0"/>
                  <a:t>Compute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Bellman equation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428" y="4083254"/>
            <a:ext cx="5686163" cy="7871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268286" y="4576195"/>
            <a:ext cx="2332140" cy="1036256"/>
            <a:chOff x="4911754" y="4408415"/>
            <a:chExt cx="2332140" cy="1036256"/>
          </a:xfrm>
        </p:grpSpPr>
        <p:sp>
          <p:nvSpPr>
            <p:cNvPr id="6" name="TextBox 5"/>
            <p:cNvSpPr txBox="1"/>
            <p:nvPr/>
          </p:nvSpPr>
          <p:spPr>
            <a:xfrm>
              <a:off x="5079534" y="5075339"/>
              <a:ext cx="193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All given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911754" y="4467138"/>
              <a:ext cx="406866" cy="5620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536734" y="4450359"/>
              <a:ext cx="482367" cy="5704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809376" y="4408415"/>
              <a:ext cx="1434518" cy="629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326235" y="4181912"/>
            <a:ext cx="5582873" cy="1300510"/>
            <a:chOff x="3326235" y="4181912"/>
            <a:chExt cx="5582873" cy="1300510"/>
          </a:xfrm>
        </p:grpSpPr>
        <p:sp>
          <p:nvSpPr>
            <p:cNvPr id="21" name="Rectangle 20"/>
            <p:cNvSpPr/>
            <p:nvPr/>
          </p:nvSpPr>
          <p:spPr>
            <a:xfrm>
              <a:off x="3326235" y="4186107"/>
              <a:ext cx="696286" cy="41106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12822" y="4181912"/>
              <a:ext cx="696286" cy="41106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380763" y="4584586"/>
              <a:ext cx="4945310" cy="897836"/>
              <a:chOff x="3024231" y="4416806"/>
              <a:chExt cx="4945310" cy="89783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3301069" y="4416806"/>
                <a:ext cx="176168" cy="53269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114800" y="4441970"/>
                <a:ext cx="3854741" cy="66692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3024231" y="4945310"/>
                <a:ext cx="1707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Recurring</a:t>
                </a:r>
              </a:p>
            </p:txBody>
          </p:sp>
        </p:grp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33C8F-9A8F-AD7B-4CE1-FD0C827501CA}"/>
              </a:ext>
            </a:extLst>
          </p:cNvPr>
          <p:cNvSpPr txBox="1"/>
          <p:nvPr/>
        </p:nvSpPr>
        <p:spPr>
          <a:xfrm>
            <a:off x="7122349" y="669782"/>
            <a:ext cx="357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default, we assume all problems are in a </a:t>
            </a:r>
            <a:r>
              <a:rPr lang="en-US" b="1" dirty="0">
                <a:solidFill>
                  <a:srgbClr val="FF0000"/>
                </a:solidFill>
              </a:rPr>
              <a:t>tabular form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56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271545" y="2115473"/>
            <a:ext cx="3834706" cy="2379037"/>
            <a:chOff x="8271545" y="2115473"/>
            <a:chExt cx="3834706" cy="23790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1545" y="2115473"/>
              <a:ext cx="3639573" cy="205805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271692" y="4125178"/>
              <a:ext cx="28345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Bellman Expectation Backup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a </a:t>
                </a:r>
                <a:r>
                  <a:rPr lang="en-US" u="sng" dirty="0"/>
                  <a:t>known</a:t>
                </a:r>
                <a:r>
                  <a:rPr lang="en-US" dirty="0"/>
                  <a:t> environment described by a finite MDP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Finite state space and action space</a:t>
                </a:r>
              </a:p>
              <a:p>
                <a:r>
                  <a:rPr lang="en-US" dirty="0"/>
                  <a:t>Compute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Iterative policy evaluation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757" y="4229843"/>
            <a:ext cx="6283878" cy="7465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62837" y="4681056"/>
            <a:ext cx="1874939" cy="608420"/>
            <a:chOff x="2160166" y="4496499"/>
            <a:chExt cx="1874939" cy="608420"/>
          </a:xfrm>
        </p:grpSpPr>
        <p:sp>
          <p:nvSpPr>
            <p:cNvPr id="18" name="TextBox 17"/>
            <p:cNvSpPr txBox="1"/>
            <p:nvPr/>
          </p:nvSpPr>
          <p:spPr>
            <a:xfrm>
              <a:off x="2160166" y="4735587"/>
              <a:ext cx="1874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Current iteration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923562" y="4496499"/>
              <a:ext cx="0" cy="21811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024069" y="4685250"/>
            <a:ext cx="1874939" cy="633586"/>
            <a:chOff x="7621398" y="4500693"/>
            <a:chExt cx="1874939" cy="633586"/>
          </a:xfrm>
        </p:grpSpPr>
        <p:sp>
          <p:nvSpPr>
            <p:cNvPr id="4" name="TextBox 3"/>
            <p:cNvSpPr txBox="1"/>
            <p:nvPr/>
          </p:nvSpPr>
          <p:spPr>
            <a:xfrm>
              <a:off x="7621398" y="4764947"/>
              <a:ext cx="1874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Last iteration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8229599" y="4500693"/>
              <a:ext cx="0" cy="21811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14" y="3272625"/>
            <a:ext cx="4075854" cy="5642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policy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52855"/>
          </a:xfrm>
        </p:spPr>
        <p:txBody>
          <a:bodyPr>
            <a:normAutofit/>
          </a:bodyPr>
          <a:lstStyle/>
          <a:p>
            <a:r>
              <a:rPr lang="en-US" dirty="0"/>
              <a:t>Policy evaluation</a:t>
            </a:r>
          </a:p>
          <a:p>
            <a:pPr lvl="1"/>
            <a:r>
              <a:rPr lang="en-US" dirty="0"/>
              <a:t>Compute value function for a </a:t>
            </a:r>
            <a:r>
              <a:rPr lang="en-US" u="sng" dirty="0"/>
              <a:t>given</a:t>
            </a:r>
            <a:r>
              <a:rPr lang="en-US" dirty="0"/>
              <a:t> policy under a </a:t>
            </a:r>
            <a:r>
              <a:rPr lang="en-US" u="sng" dirty="0"/>
              <a:t>given</a:t>
            </a:r>
            <a:r>
              <a:rPr lang="en-US" dirty="0"/>
              <a:t> environment</a:t>
            </a:r>
          </a:p>
          <a:p>
            <a:pPr marL="457200" lvl="1" indent="0">
              <a:buNone/>
            </a:pPr>
            <a:r>
              <a:rPr lang="en-US" dirty="0"/>
              <a:t> 	</a:t>
            </a:r>
          </a:p>
          <a:p>
            <a:pPr lvl="1"/>
            <a:r>
              <a:rPr lang="en-US" dirty="0"/>
              <a:t>Once the values of states are known, policy improvement becomes natural, e.g., take the action with the highest value</a:t>
            </a:r>
          </a:p>
          <a:p>
            <a:pPr lvl="1"/>
            <a:r>
              <a:rPr lang="en-US" dirty="0"/>
              <a:t>Dependent actions and states, more complicated to perform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Classifier evaluation</a:t>
                </a:r>
              </a:p>
              <a:p>
                <a:pPr lvl="1"/>
                <a:r>
                  <a:rPr lang="en-US" dirty="0"/>
                  <a:t>Compute loss for a </a:t>
                </a:r>
                <a:r>
                  <a:rPr lang="en-US" u="sng" dirty="0"/>
                  <a:t>given</a:t>
                </a:r>
                <a:r>
                  <a:rPr lang="en-US" dirty="0"/>
                  <a:t> classifier on </a:t>
                </a:r>
                <a:r>
                  <a:rPr lang="en-US" u="sng" dirty="0"/>
                  <a:t>labeled</a:t>
                </a:r>
                <a:r>
                  <a:rPr lang="en-US" dirty="0"/>
                  <a:t> instances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E.g., 0/1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the loss is evaluated, optimizing the classifier becomes natural, e.g., gradient-based optimization</a:t>
                </a:r>
              </a:p>
              <a:p>
                <a:pPr lvl="1"/>
                <a:r>
                  <a:rPr lang="en-US" dirty="0" err="1"/>
                  <a:t>i.i.d</a:t>
                </a:r>
                <a:r>
                  <a:rPr lang="en-US" dirty="0"/>
                  <a:t> over evaluations: simple function evaluations, easy to perform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</a:rPr>
              <a:t>Iterative policy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14" y="2182300"/>
            <a:ext cx="8496476" cy="3538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0604" y="5744927"/>
            <a:ext cx="69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Essentially a fixed point iteration method.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4289" y="3907520"/>
            <a:ext cx="384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Complexity?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9686" y="1574925"/>
            <a:ext cx="387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will it stop and correctly converge?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16375" y="3955757"/>
                <a:ext cx="13479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375" y="3955757"/>
                <a:ext cx="1347997" cy="276999"/>
              </a:xfrm>
              <a:prstGeom prst="rect">
                <a:avLst/>
              </a:prstGeom>
              <a:blipFill>
                <a:blip r:embed="rId3"/>
                <a:stretch>
                  <a:fillRect l="-4072" t="-4444" r="-633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34207" y="4631102"/>
            <a:ext cx="7536741" cy="369332"/>
            <a:chOff x="2834207" y="4631102"/>
            <a:chExt cx="7536741" cy="36933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834207" y="4953361"/>
              <a:ext cx="4723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68835" y="4944693"/>
              <a:ext cx="4723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472590" y="4631102"/>
              <a:ext cx="28983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Asynchronous value update!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81509" y="728052"/>
                <a:ext cx="5221558" cy="70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09" y="728052"/>
                <a:ext cx="5221558" cy="70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In-Place Dynamic Programming</a:t>
            </a:r>
          </a:p>
          <a:p>
            <a:pPr lvl="1"/>
            <a:r>
              <a:rPr lang="en-US" dirty="0"/>
              <a:t>Synchronous policy evaluation stores two copies of value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In-place policy evaluation only needs one copy of value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5884" y="2847207"/>
                <a:ext cx="5791714" cy="70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84" y="2847207"/>
                <a:ext cx="5791714" cy="7026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3294" y="3644600"/>
                <a:ext cx="1211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294" y="3644600"/>
                <a:ext cx="1211934" cy="276999"/>
              </a:xfrm>
              <a:prstGeom prst="rect">
                <a:avLst/>
              </a:prstGeom>
              <a:blipFill>
                <a:blip r:embed="rId3"/>
                <a:stretch>
                  <a:fillRect l="-4020" r="-50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45904" y="4801683"/>
                <a:ext cx="5251822" cy="70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04" y="4801683"/>
                <a:ext cx="5251822" cy="70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661892" y="5304388"/>
            <a:ext cx="3479920" cy="460337"/>
            <a:chOff x="7661892" y="5304388"/>
            <a:chExt cx="3479920" cy="460337"/>
          </a:xfrm>
        </p:grpSpPr>
        <p:sp>
          <p:nvSpPr>
            <p:cNvPr id="10" name="TextBox 9"/>
            <p:cNvSpPr txBox="1"/>
            <p:nvPr/>
          </p:nvSpPr>
          <p:spPr>
            <a:xfrm>
              <a:off x="8571958" y="5395393"/>
              <a:ext cx="256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Usually converges faster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7661892" y="5304388"/>
              <a:ext cx="910066" cy="2756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94132" y="5274051"/>
            <a:ext cx="3185232" cy="417001"/>
            <a:chOff x="1794132" y="5274051"/>
            <a:chExt cx="3185232" cy="41700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3280573" y="5274051"/>
              <a:ext cx="6977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94132" y="5321720"/>
              <a:ext cx="318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Does the update order matter?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2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1128</Words>
  <Application>Microsoft Macintosh PowerPoint</Application>
  <PresentationFormat>Widescreen</PresentationFormat>
  <Paragraphs>250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Dynamic Programming</vt:lpstr>
      <vt:lpstr>Outline </vt:lpstr>
      <vt:lpstr>Dynamic programming</vt:lpstr>
      <vt:lpstr>Dynamic programming</vt:lpstr>
      <vt:lpstr>Policy evaluation</vt:lpstr>
      <vt:lpstr>Policy evaluation</vt:lpstr>
      <vt:lpstr>Understanding policy evaluation</vt:lpstr>
      <vt:lpstr>Iterative policy evaluation</vt:lpstr>
      <vt:lpstr>Asynchronous Dynamic Programming</vt:lpstr>
      <vt:lpstr>Asynchronous Dynamic Programming</vt:lpstr>
      <vt:lpstr>Bellman expectation backup is a contraction mapping</vt:lpstr>
      <vt:lpstr>Bellman expectation backup is a contraction mapping</vt:lpstr>
      <vt:lpstr>Policy improvement</vt:lpstr>
      <vt:lpstr>Policy improvement</vt:lpstr>
      <vt:lpstr>An illustration</vt:lpstr>
      <vt:lpstr>An illustration</vt:lpstr>
      <vt:lpstr>Recap: policy evaluation</vt:lpstr>
      <vt:lpstr>Recap: policy improvement</vt:lpstr>
      <vt:lpstr>Policy iteration</vt:lpstr>
      <vt:lpstr>Value iteration</vt:lpstr>
      <vt:lpstr>Principle of optimality</vt:lpstr>
      <vt:lpstr>Generalized policy iteration</vt:lpstr>
      <vt:lpstr>Complexity of dynamic programming</vt:lpstr>
      <vt:lpstr>Takeaways</vt:lpstr>
      <vt:lpstr>Suggested reading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hongning wang</cp:lastModifiedBy>
  <cp:revision>55</cp:revision>
  <dcterms:created xsi:type="dcterms:W3CDTF">2020-08-23T01:06:06Z</dcterms:created>
  <dcterms:modified xsi:type="dcterms:W3CDTF">2025-11-07T05:32:53Z</dcterms:modified>
</cp:coreProperties>
</file>